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1765" r:id="rId2"/>
    <p:sldId id="1766" r:id="rId3"/>
    <p:sldId id="1762" r:id="rId4"/>
    <p:sldId id="1763" r:id="rId5"/>
    <p:sldId id="1758"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40ADB4-E760-838F-0386-3F4272161677}" v="33" dt="2023-08-16T04:16:27.336"/>
    <p1510:client id="{ED10D6FB-70F6-4869-A6C6-00C465F5C9AE}" v="33" dt="2023-08-16T03:53:19.6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8" autoAdjust="0"/>
    <p:restoredTop sz="86479" autoAdjust="0"/>
  </p:normalViewPr>
  <p:slideViewPr>
    <p:cSldViewPr snapToGrid="0">
      <p:cViewPr varScale="1">
        <p:scale>
          <a:sx n="46" d="100"/>
          <a:sy n="46" d="100"/>
        </p:scale>
        <p:origin x="44" y="124"/>
      </p:cViewPr>
      <p:guideLst/>
    </p:cSldViewPr>
  </p:slideViewPr>
  <p:outlineViewPr>
    <p:cViewPr>
      <p:scale>
        <a:sx n="33" d="100"/>
        <a:sy n="33" d="100"/>
      </p:scale>
      <p:origin x="0" y="-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A14F9D-905E-47C4-8866-063D56BAE139}" type="datetimeFigureOut">
              <a:rPr lang="en-US" smtClean="0"/>
              <a:t>8/24/2023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90B142-6A57-4D5F-AAE2-47753BB18FE3}" type="slidenum">
              <a:rPr lang="en-US" smtClean="0"/>
              <a:t>‹#›</a:t>
            </a:fld>
            <a:endParaRPr lang="en-US"/>
          </a:p>
        </p:txBody>
      </p:sp>
    </p:spTree>
    <p:extLst>
      <p:ext uri="{BB962C8B-B14F-4D97-AF65-F5344CB8AC3E}">
        <p14:creationId xmlns:p14="http://schemas.microsoft.com/office/powerpoint/2010/main" val="369042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noProof="0">
                <a:solidFill>
                  <a:srgbClr val="000000"/>
                </a:solidFill>
                <a:latin typeface="Arial"/>
              </a:rPr>
              <a:t>Post - combustion carbon capture and storage project. Carbon  dioxide will be collected in a first-in-the world air-cooled capture facility, transported, and permanently  sequestered in a geological storage location.</a:t>
            </a:r>
            <a:endParaRPr lang="en-US" sz="1200" b="1"/>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noProof="0">
                <a:solidFill>
                  <a:srgbClr val="000000"/>
                </a:solidFill>
                <a:latin typeface="Arial"/>
              </a:rPr>
              <a:t>Demonstration project to test a solvent technology to  capture carbon dioxide from a small portion of flue gas  from a single turbine exhaust at the power plant.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noProof="0">
              <a:solidFill>
                <a:srgbClr val="000000"/>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noProof="0">
                <a:solidFill>
                  <a:srgbClr val="000000"/>
                </a:solidFill>
                <a:latin typeface="Arial"/>
              </a:rPr>
              <a:t>Installation of a flue gas pipe for use in an offsite demonstration project that is manufacturing carbon dioxide sequestration  upcycled rock products.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noProof="0">
              <a:solidFill>
                <a:srgbClr val="000000"/>
              </a:solidFill>
              <a:latin typeface="Arial"/>
            </a:endParaRPr>
          </a:p>
          <a:p>
            <a:endParaRPr lang="en-US"/>
          </a:p>
        </p:txBody>
      </p:sp>
      <p:sp>
        <p:nvSpPr>
          <p:cNvPr id="4" name="Slide Number Placeholder 3"/>
          <p:cNvSpPr>
            <a:spLocks noGrp="1"/>
          </p:cNvSpPr>
          <p:nvPr>
            <p:ph type="sldNum" sz="quarter" idx="5"/>
          </p:nvPr>
        </p:nvSpPr>
        <p:spPr/>
        <p:txBody>
          <a:bodyPr/>
          <a:lstStyle/>
          <a:p>
            <a:fld id="{DF971486-FEBD-4F5D-815A-F9C0FC2FF922}" type="slidenum">
              <a:rPr lang="en-US" smtClean="0"/>
              <a:t>4</a:t>
            </a:fld>
            <a:endParaRPr lang="en-US"/>
          </a:p>
        </p:txBody>
      </p:sp>
    </p:spTree>
    <p:extLst>
      <p:ext uri="{BB962C8B-B14F-4D97-AF65-F5344CB8AC3E}">
        <p14:creationId xmlns:p14="http://schemas.microsoft.com/office/powerpoint/2010/main" val="826743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73E9-1133-98BF-49CC-A51689C2AD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FA8C01-E9E1-6862-C15A-F7DA6BF3C0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58D08BC-BF72-ACA4-4C96-F95D73E10972}"/>
              </a:ext>
            </a:extLst>
          </p:cNvPr>
          <p:cNvSpPr>
            <a:spLocks noGrp="1"/>
          </p:cNvSpPr>
          <p:nvPr>
            <p:ph type="dt" sz="half" idx="10"/>
          </p:nvPr>
        </p:nvSpPr>
        <p:spPr/>
        <p:txBody>
          <a:bodyPr/>
          <a:lstStyle/>
          <a:p>
            <a:fld id="{B3EC720B-D5ED-4072-8808-407C369B30FE}" type="datetimeFigureOut">
              <a:rPr lang="en-US" smtClean="0"/>
              <a:t>8/24/2023</a:t>
            </a:fld>
            <a:endParaRPr lang="en-US"/>
          </a:p>
        </p:txBody>
      </p:sp>
      <p:sp>
        <p:nvSpPr>
          <p:cNvPr id="5" name="Footer Placeholder 4">
            <a:extLst>
              <a:ext uri="{FF2B5EF4-FFF2-40B4-BE49-F238E27FC236}">
                <a16:creationId xmlns:a16="http://schemas.microsoft.com/office/drawing/2014/main" id="{8B0EE7F4-0AB7-E531-2280-8460D4C3B6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B6C7A4-6E1A-4E65-C4EC-9438B3D3FC3C}"/>
              </a:ext>
            </a:extLst>
          </p:cNvPr>
          <p:cNvSpPr>
            <a:spLocks noGrp="1"/>
          </p:cNvSpPr>
          <p:nvPr>
            <p:ph type="sldNum" sz="quarter" idx="12"/>
          </p:nvPr>
        </p:nvSpPr>
        <p:spPr/>
        <p:txBody>
          <a:bodyPr/>
          <a:lstStyle/>
          <a:p>
            <a:fld id="{177298AB-5064-4F72-B650-286D35DC3197}" type="slidenum">
              <a:rPr lang="en-US" smtClean="0"/>
              <a:t>‹#›</a:t>
            </a:fld>
            <a:endParaRPr lang="en-US"/>
          </a:p>
        </p:txBody>
      </p:sp>
    </p:spTree>
    <p:extLst>
      <p:ext uri="{BB962C8B-B14F-4D97-AF65-F5344CB8AC3E}">
        <p14:creationId xmlns:p14="http://schemas.microsoft.com/office/powerpoint/2010/main" val="710826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F5B17-5A6A-DCA6-7F40-34F404F9DC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032E1F-0390-31A6-278F-896A893372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2E5CD-250A-17DB-C3B3-79B019EE400B}"/>
              </a:ext>
            </a:extLst>
          </p:cNvPr>
          <p:cNvSpPr>
            <a:spLocks noGrp="1"/>
          </p:cNvSpPr>
          <p:nvPr>
            <p:ph type="dt" sz="half" idx="10"/>
          </p:nvPr>
        </p:nvSpPr>
        <p:spPr/>
        <p:txBody>
          <a:bodyPr/>
          <a:lstStyle/>
          <a:p>
            <a:fld id="{B3EC720B-D5ED-4072-8808-407C369B30FE}" type="datetimeFigureOut">
              <a:rPr lang="en-US" smtClean="0"/>
              <a:t>8/24/2023</a:t>
            </a:fld>
            <a:endParaRPr lang="en-US"/>
          </a:p>
        </p:txBody>
      </p:sp>
      <p:sp>
        <p:nvSpPr>
          <p:cNvPr id="5" name="Footer Placeholder 4">
            <a:extLst>
              <a:ext uri="{FF2B5EF4-FFF2-40B4-BE49-F238E27FC236}">
                <a16:creationId xmlns:a16="http://schemas.microsoft.com/office/drawing/2014/main" id="{42EBFAB6-40C1-2142-3F7C-C67AE6D8DD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738DFC-78F3-457A-DF7C-724BEEE66E46}"/>
              </a:ext>
            </a:extLst>
          </p:cNvPr>
          <p:cNvSpPr>
            <a:spLocks noGrp="1"/>
          </p:cNvSpPr>
          <p:nvPr>
            <p:ph type="sldNum" sz="quarter" idx="12"/>
          </p:nvPr>
        </p:nvSpPr>
        <p:spPr/>
        <p:txBody>
          <a:bodyPr/>
          <a:lstStyle/>
          <a:p>
            <a:fld id="{177298AB-5064-4F72-B650-286D35DC3197}" type="slidenum">
              <a:rPr lang="en-US" smtClean="0"/>
              <a:t>‹#›</a:t>
            </a:fld>
            <a:endParaRPr lang="en-US"/>
          </a:p>
        </p:txBody>
      </p:sp>
    </p:spTree>
    <p:extLst>
      <p:ext uri="{BB962C8B-B14F-4D97-AF65-F5344CB8AC3E}">
        <p14:creationId xmlns:p14="http://schemas.microsoft.com/office/powerpoint/2010/main" val="4031752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D4064-2011-17DD-9993-AE2A8C7B6F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6F36128-A37A-A272-0A0C-ED64980C94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5B597A-B040-1E74-6A77-B1E1A5E537EA}"/>
              </a:ext>
            </a:extLst>
          </p:cNvPr>
          <p:cNvSpPr>
            <a:spLocks noGrp="1"/>
          </p:cNvSpPr>
          <p:nvPr>
            <p:ph type="dt" sz="half" idx="10"/>
          </p:nvPr>
        </p:nvSpPr>
        <p:spPr/>
        <p:txBody>
          <a:bodyPr/>
          <a:lstStyle/>
          <a:p>
            <a:fld id="{B3EC720B-D5ED-4072-8808-407C369B30FE}" type="datetimeFigureOut">
              <a:rPr lang="en-US" smtClean="0"/>
              <a:t>8/24/2023</a:t>
            </a:fld>
            <a:endParaRPr lang="en-US"/>
          </a:p>
        </p:txBody>
      </p:sp>
      <p:sp>
        <p:nvSpPr>
          <p:cNvPr id="5" name="Footer Placeholder 4">
            <a:extLst>
              <a:ext uri="{FF2B5EF4-FFF2-40B4-BE49-F238E27FC236}">
                <a16:creationId xmlns:a16="http://schemas.microsoft.com/office/drawing/2014/main" id="{1E4CD6B7-298E-9C44-ED82-4A57446AAE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5320A0-00A9-9773-D3B9-E7A5E9FA19DE}"/>
              </a:ext>
            </a:extLst>
          </p:cNvPr>
          <p:cNvSpPr>
            <a:spLocks noGrp="1"/>
          </p:cNvSpPr>
          <p:nvPr>
            <p:ph type="sldNum" sz="quarter" idx="12"/>
          </p:nvPr>
        </p:nvSpPr>
        <p:spPr/>
        <p:txBody>
          <a:bodyPr/>
          <a:lstStyle/>
          <a:p>
            <a:fld id="{177298AB-5064-4F72-B650-286D35DC3197}" type="slidenum">
              <a:rPr lang="en-US" smtClean="0"/>
              <a:t>‹#›</a:t>
            </a:fld>
            <a:endParaRPr lang="en-US"/>
          </a:p>
        </p:txBody>
      </p:sp>
    </p:spTree>
    <p:extLst>
      <p:ext uri="{BB962C8B-B14F-4D97-AF65-F5344CB8AC3E}">
        <p14:creationId xmlns:p14="http://schemas.microsoft.com/office/powerpoint/2010/main" val="37148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6FC39-1697-20EA-99F0-835525633A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F43B4F-F687-4D5F-0D42-B126BB30D5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19700F-9D56-CE72-9B82-1087D122E8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91C7C9-FA03-EC29-915A-7E5C355BD8E3}"/>
              </a:ext>
            </a:extLst>
          </p:cNvPr>
          <p:cNvSpPr>
            <a:spLocks noGrp="1"/>
          </p:cNvSpPr>
          <p:nvPr>
            <p:ph type="dt" sz="half" idx="10"/>
          </p:nvPr>
        </p:nvSpPr>
        <p:spPr/>
        <p:txBody>
          <a:bodyPr/>
          <a:lstStyle/>
          <a:p>
            <a:fld id="{B3EC720B-D5ED-4072-8808-407C369B30FE}" type="datetimeFigureOut">
              <a:rPr lang="en-US" smtClean="0"/>
              <a:t>8/24/2023</a:t>
            </a:fld>
            <a:endParaRPr lang="en-US"/>
          </a:p>
        </p:txBody>
      </p:sp>
      <p:sp>
        <p:nvSpPr>
          <p:cNvPr id="6" name="Footer Placeholder 5">
            <a:extLst>
              <a:ext uri="{FF2B5EF4-FFF2-40B4-BE49-F238E27FC236}">
                <a16:creationId xmlns:a16="http://schemas.microsoft.com/office/drawing/2014/main" id="{2944278F-D8B2-31A1-36BE-7DCAF1EEBF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A3BEE9-14C2-7B18-5282-BF55FF9D7885}"/>
              </a:ext>
            </a:extLst>
          </p:cNvPr>
          <p:cNvSpPr>
            <a:spLocks noGrp="1"/>
          </p:cNvSpPr>
          <p:nvPr>
            <p:ph type="sldNum" sz="quarter" idx="12"/>
          </p:nvPr>
        </p:nvSpPr>
        <p:spPr/>
        <p:txBody>
          <a:bodyPr/>
          <a:lstStyle/>
          <a:p>
            <a:fld id="{177298AB-5064-4F72-B650-286D35DC3197}" type="slidenum">
              <a:rPr lang="en-US" smtClean="0"/>
              <a:t>‹#›</a:t>
            </a:fld>
            <a:endParaRPr lang="en-US"/>
          </a:p>
        </p:txBody>
      </p:sp>
    </p:spTree>
    <p:extLst>
      <p:ext uri="{BB962C8B-B14F-4D97-AF65-F5344CB8AC3E}">
        <p14:creationId xmlns:p14="http://schemas.microsoft.com/office/powerpoint/2010/main" val="2140631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3356D-989B-8796-1F1D-6B18DCE3A0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A90BF2-1FC4-A18C-B786-C95442DE65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A1A86A-BCD3-99AA-AFAB-EEEA2A7EA41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14B96A-04B5-4025-1066-1B2B3892E6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DB47D1-BC57-71DE-1CFB-D20E0384DF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9E091C-B9FC-84A1-21D6-D295180989EA}"/>
              </a:ext>
            </a:extLst>
          </p:cNvPr>
          <p:cNvSpPr>
            <a:spLocks noGrp="1"/>
          </p:cNvSpPr>
          <p:nvPr>
            <p:ph type="dt" sz="half" idx="10"/>
          </p:nvPr>
        </p:nvSpPr>
        <p:spPr/>
        <p:txBody>
          <a:bodyPr/>
          <a:lstStyle/>
          <a:p>
            <a:fld id="{B3EC720B-D5ED-4072-8808-407C369B30FE}" type="datetimeFigureOut">
              <a:rPr lang="en-US" smtClean="0"/>
              <a:t>8/24/2023</a:t>
            </a:fld>
            <a:endParaRPr lang="en-US"/>
          </a:p>
        </p:txBody>
      </p:sp>
      <p:sp>
        <p:nvSpPr>
          <p:cNvPr id="8" name="Footer Placeholder 7">
            <a:extLst>
              <a:ext uri="{FF2B5EF4-FFF2-40B4-BE49-F238E27FC236}">
                <a16:creationId xmlns:a16="http://schemas.microsoft.com/office/drawing/2014/main" id="{08632B49-ACF7-64A0-3C8E-D5D08E31AF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562EC7-4D99-0BD0-0A0B-7417BE5BB641}"/>
              </a:ext>
            </a:extLst>
          </p:cNvPr>
          <p:cNvSpPr>
            <a:spLocks noGrp="1"/>
          </p:cNvSpPr>
          <p:nvPr>
            <p:ph type="sldNum" sz="quarter" idx="12"/>
          </p:nvPr>
        </p:nvSpPr>
        <p:spPr/>
        <p:txBody>
          <a:bodyPr/>
          <a:lstStyle/>
          <a:p>
            <a:fld id="{177298AB-5064-4F72-B650-286D35DC3197}" type="slidenum">
              <a:rPr lang="en-US" smtClean="0"/>
              <a:t>‹#›</a:t>
            </a:fld>
            <a:endParaRPr lang="en-US"/>
          </a:p>
        </p:txBody>
      </p:sp>
    </p:spTree>
    <p:extLst>
      <p:ext uri="{BB962C8B-B14F-4D97-AF65-F5344CB8AC3E}">
        <p14:creationId xmlns:p14="http://schemas.microsoft.com/office/powerpoint/2010/main" val="2950368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7E89D-92E1-3878-F682-DCCA8B092A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4EB57B2-B036-4A71-C3E3-C24AC13C07E9}"/>
              </a:ext>
            </a:extLst>
          </p:cNvPr>
          <p:cNvSpPr>
            <a:spLocks noGrp="1"/>
          </p:cNvSpPr>
          <p:nvPr>
            <p:ph type="dt" sz="half" idx="10"/>
          </p:nvPr>
        </p:nvSpPr>
        <p:spPr/>
        <p:txBody>
          <a:bodyPr/>
          <a:lstStyle/>
          <a:p>
            <a:fld id="{B3EC720B-D5ED-4072-8808-407C369B30FE}" type="datetimeFigureOut">
              <a:rPr lang="en-US" smtClean="0"/>
              <a:t>8/24/2023</a:t>
            </a:fld>
            <a:endParaRPr lang="en-US"/>
          </a:p>
        </p:txBody>
      </p:sp>
      <p:sp>
        <p:nvSpPr>
          <p:cNvPr id="4" name="Footer Placeholder 3">
            <a:extLst>
              <a:ext uri="{FF2B5EF4-FFF2-40B4-BE49-F238E27FC236}">
                <a16:creationId xmlns:a16="http://schemas.microsoft.com/office/drawing/2014/main" id="{65E902DC-421A-2DCE-DE38-F7254FDA8D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9724DC6-A860-FF34-9389-CABC952181B7}"/>
              </a:ext>
            </a:extLst>
          </p:cNvPr>
          <p:cNvSpPr>
            <a:spLocks noGrp="1"/>
          </p:cNvSpPr>
          <p:nvPr>
            <p:ph type="sldNum" sz="quarter" idx="12"/>
          </p:nvPr>
        </p:nvSpPr>
        <p:spPr/>
        <p:txBody>
          <a:bodyPr/>
          <a:lstStyle/>
          <a:p>
            <a:fld id="{177298AB-5064-4F72-B650-286D35DC3197}" type="slidenum">
              <a:rPr lang="en-US" smtClean="0"/>
              <a:t>‹#›</a:t>
            </a:fld>
            <a:endParaRPr lang="en-US"/>
          </a:p>
        </p:txBody>
      </p:sp>
    </p:spTree>
    <p:extLst>
      <p:ext uri="{BB962C8B-B14F-4D97-AF65-F5344CB8AC3E}">
        <p14:creationId xmlns:p14="http://schemas.microsoft.com/office/powerpoint/2010/main" val="2389432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C6BB6E-C798-0BAC-DA83-47EB62816B27}"/>
              </a:ext>
            </a:extLst>
          </p:cNvPr>
          <p:cNvSpPr>
            <a:spLocks noGrp="1"/>
          </p:cNvSpPr>
          <p:nvPr>
            <p:ph type="dt" sz="half" idx="10"/>
          </p:nvPr>
        </p:nvSpPr>
        <p:spPr/>
        <p:txBody>
          <a:bodyPr/>
          <a:lstStyle/>
          <a:p>
            <a:fld id="{B3EC720B-D5ED-4072-8808-407C369B30FE}" type="datetimeFigureOut">
              <a:rPr lang="en-US" smtClean="0"/>
              <a:t>8/24/2023</a:t>
            </a:fld>
            <a:endParaRPr lang="en-US"/>
          </a:p>
        </p:txBody>
      </p:sp>
      <p:sp>
        <p:nvSpPr>
          <p:cNvPr id="3" name="Footer Placeholder 2">
            <a:extLst>
              <a:ext uri="{FF2B5EF4-FFF2-40B4-BE49-F238E27FC236}">
                <a16:creationId xmlns:a16="http://schemas.microsoft.com/office/drawing/2014/main" id="{E0AB4BD4-E695-1FAE-3100-28AB3B9109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E5297C-1205-0B82-8487-08FA819546AB}"/>
              </a:ext>
            </a:extLst>
          </p:cNvPr>
          <p:cNvSpPr>
            <a:spLocks noGrp="1"/>
          </p:cNvSpPr>
          <p:nvPr>
            <p:ph type="sldNum" sz="quarter" idx="12"/>
          </p:nvPr>
        </p:nvSpPr>
        <p:spPr/>
        <p:txBody>
          <a:bodyPr/>
          <a:lstStyle/>
          <a:p>
            <a:fld id="{177298AB-5064-4F72-B650-286D35DC3197}" type="slidenum">
              <a:rPr lang="en-US" smtClean="0"/>
              <a:t>‹#›</a:t>
            </a:fld>
            <a:endParaRPr lang="en-US"/>
          </a:p>
        </p:txBody>
      </p:sp>
    </p:spTree>
    <p:extLst>
      <p:ext uri="{BB962C8B-B14F-4D97-AF65-F5344CB8AC3E}">
        <p14:creationId xmlns:p14="http://schemas.microsoft.com/office/powerpoint/2010/main" val="237397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950C0-E82A-13EF-A13B-519EB6E360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7BA29E5-BDDD-320F-7949-42322F9E3B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CD1B0C-FCFB-B945-9AEE-1455FA2330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9A9610-33DC-00DC-18F7-6A29C9D3D012}"/>
              </a:ext>
            </a:extLst>
          </p:cNvPr>
          <p:cNvSpPr>
            <a:spLocks noGrp="1"/>
          </p:cNvSpPr>
          <p:nvPr>
            <p:ph type="dt" sz="half" idx="10"/>
          </p:nvPr>
        </p:nvSpPr>
        <p:spPr/>
        <p:txBody>
          <a:bodyPr/>
          <a:lstStyle/>
          <a:p>
            <a:fld id="{B3EC720B-D5ED-4072-8808-407C369B30FE}" type="datetimeFigureOut">
              <a:rPr lang="en-US" smtClean="0"/>
              <a:t>8/24/2023</a:t>
            </a:fld>
            <a:endParaRPr lang="en-US"/>
          </a:p>
        </p:txBody>
      </p:sp>
      <p:sp>
        <p:nvSpPr>
          <p:cNvPr id="6" name="Footer Placeholder 5">
            <a:extLst>
              <a:ext uri="{FF2B5EF4-FFF2-40B4-BE49-F238E27FC236}">
                <a16:creationId xmlns:a16="http://schemas.microsoft.com/office/drawing/2014/main" id="{716D7A02-FAE3-9895-45DB-70CCED21CE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4E2AF1-C943-C0A3-279B-3D4097A7B721}"/>
              </a:ext>
            </a:extLst>
          </p:cNvPr>
          <p:cNvSpPr>
            <a:spLocks noGrp="1"/>
          </p:cNvSpPr>
          <p:nvPr>
            <p:ph type="sldNum" sz="quarter" idx="12"/>
          </p:nvPr>
        </p:nvSpPr>
        <p:spPr/>
        <p:txBody>
          <a:bodyPr/>
          <a:lstStyle/>
          <a:p>
            <a:fld id="{177298AB-5064-4F72-B650-286D35DC3197}" type="slidenum">
              <a:rPr lang="en-US" smtClean="0"/>
              <a:t>‹#›</a:t>
            </a:fld>
            <a:endParaRPr lang="en-US"/>
          </a:p>
        </p:txBody>
      </p:sp>
    </p:spTree>
    <p:extLst>
      <p:ext uri="{BB962C8B-B14F-4D97-AF65-F5344CB8AC3E}">
        <p14:creationId xmlns:p14="http://schemas.microsoft.com/office/powerpoint/2010/main" val="379770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D5F23-2863-9FBB-9CA1-A0E1A7FFD9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7D5367-4BA9-2E23-1BBB-D0D099D3DC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3F4B1B-0490-9B6B-81F0-C604F7ABC1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A0CBE1-2CDA-1A17-CC6D-0342380EDEE1}"/>
              </a:ext>
            </a:extLst>
          </p:cNvPr>
          <p:cNvSpPr>
            <a:spLocks noGrp="1"/>
          </p:cNvSpPr>
          <p:nvPr>
            <p:ph type="dt" sz="half" idx="10"/>
          </p:nvPr>
        </p:nvSpPr>
        <p:spPr/>
        <p:txBody>
          <a:bodyPr/>
          <a:lstStyle/>
          <a:p>
            <a:fld id="{B3EC720B-D5ED-4072-8808-407C369B30FE}" type="datetimeFigureOut">
              <a:rPr lang="en-US" smtClean="0"/>
              <a:t>8/24/2023</a:t>
            </a:fld>
            <a:endParaRPr lang="en-US"/>
          </a:p>
        </p:txBody>
      </p:sp>
      <p:sp>
        <p:nvSpPr>
          <p:cNvPr id="6" name="Footer Placeholder 5">
            <a:extLst>
              <a:ext uri="{FF2B5EF4-FFF2-40B4-BE49-F238E27FC236}">
                <a16:creationId xmlns:a16="http://schemas.microsoft.com/office/drawing/2014/main" id="{874B00C4-593E-014D-2CB6-5045204645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DE0837-8FF4-CEB0-80AD-04BC0BD17A0B}"/>
              </a:ext>
            </a:extLst>
          </p:cNvPr>
          <p:cNvSpPr>
            <a:spLocks noGrp="1"/>
          </p:cNvSpPr>
          <p:nvPr>
            <p:ph type="sldNum" sz="quarter" idx="12"/>
          </p:nvPr>
        </p:nvSpPr>
        <p:spPr/>
        <p:txBody>
          <a:bodyPr/>
          <a:lstStyle/>
          <a:p>
            <a:fld id="{177298AB-5064-4F72-B650-286D35DC3197}" type="slidenum">
              <a:rPr lang="en-US" smtClean="0"/>
              <a:t>‹#›</a:t>
            </a:fld>
            <a:endParaRPr lang="en-US"/>
          </a:p>
        </p:txBody>
      </p:sp>
    </p:spTree>
    <p:extLst>
      <p:ext uri="{BB962C8B-B14F-4D97-AF65-F5344CB8AC3E}">
        <p14:creationId xmlns:p14="http://schemas.microsoft.com/office/powerpoint/2010/main" val="544275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7F6E9-01DB-A155-B9F7-07DBE37830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3B319D-E7F9-AF4A-E100-96B10E04F3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4DBCAF-1190-2B8B-8C6E-2FFC57DF514C}"/>
              </a:ext>
            </a:extLst>
          </p:cNvPr>
          <p:cNvSpPr>
            <a:spLocks noGrp="1"/>
          </p:cNvSpPr>
          <p:nvPr>
            <p:ph type="dt" sz="half" idx="10"/>
          </p:nvPr>
        </p:nvSpPr>
        <p:spPr/>
        <p:txBody>
          <a:bodyPr/>
          <a:lstStyle/>
          <a:p>
            <a:fld id="{B3EC720B-D5ED-4072-8808-407C369B30FE}" type="datetimeFigureOut">
              <a:rPr lang="en-US" smtClean="0"/>
              <a:t>8/24/2023</a:t>
            </a:fld>
            <a:endParaRPr lang="en-US"/>
          </a:p>
        </p:txBody>
      </p:sp>
      <p:sp>
        <p:nvSpPr>
          <p:cNvPr id="5" name="Footer Placeholder 4">
            <a:extLst>
              <a:ext uri="{FF2B5EF4-FFF2-40B4-BE49-F238E27FC236}">
                <a16:creationId xmlns:a16="http://schemas.microsoft.com/office/drawing/2014/main" id="{1FCA52E3-7FBB-0918-A230-97555B9F8C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79A9B3-40EC-9D06-7427-775845D41F36}"/>
              </a:ext>
            </a:extLst>
          </p:cNvPr>
          <p:cNvSpPr>
            <a:spLocks noGrp="1"/>
          </p:cNvSpPr>
          <p:nvPr>
            <p:ph type="sldNum" sz="quarter" idx="12"/>
          </p:nvPr>
        </p:nvSpPr>
        <p:spPr/>
        <p:txBody>
          <a:bodyPr/>
          <a:lstStyle/>
          <a:p>
            <a:fld id="{177298AB-5064-4F72-B650-286D35DC3197}" type="slidenum">
              <a:rPr lang="en-US" smtClean="0"/>
              <a:t>‹#›</a:t>
            </a:fld>
            <a:endParaRPr lang="en-US"/>
          </a:p>
        </p:txBody>
      </p:sp>
    </p:spTree>
    <p:extLst>
      <p:ext uri="{BB962C8B-B14F-4D97-AF65-F5344CB8AC3E}">
        <p14:creationId xmlns:p14="http://schemas.microsoft.com/office/powerpoint/2010/main" val="3284836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2DF33F-2769-4FC1-F9DF-CEE84FBE248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0C8225-3964-47D5-EA0E-AFF07CB5BC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873945-676E-8DFC-6ABC-06DD1F2FF47E}"/>
              </a:ext>
            </a:extLst>
          </p:cNvPr>
          <p:cNvSpPr>
            <a:spLocks noGrp="1"/>
          </p:cNvSpPr>
          <p:nvPr>
            <p:ph type="dt" sz="half" idx="10"/>
          </p:nvPr>
        </p:nvSpPr>
        <p:spPr/>
        <p:txBody>
          <a:bodyPr/>
          <a:lstStyle/>
          <a:p>
            <a:fld id="{B3EC720B-D5ED-4072-8808-407C369B30FE}" type="datetimeFigureOut">
              <a:rPr lang="en-US" smtClean="0"/>
              <a:t>8/24/2023</a:t>
            </a:fld>
            <a:endParaRPr lang="en-US"/>
          </a:p>
        </p:txBody>
      </p:sp>
      <p:sp>
        <p:nvSpPr>
          <p:cNvPr id="5" name="Footer Placeholder 4">
            <a:extLst>
              <a:ext uri="{FF2B5EF4-FFF2-40B4-BE49-F238E27FC236}">
                <a16:creationId xmlns:a16="http://schemas.microsoft.com/office/drawing/2014/main" id="{60FA376B-9AB5-B2D9-A4D6-9E734DC61D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53EFDF-3DE7-A20D-0D53-232C2CB87194}"/>
              </a:ext>
            </a:extLst>
          </p:cNvPr>
          <p:cNvSpPr>
            <a:spLocks noGrp="1"/>
          </p:cNvSpPr>
          <p:nvPr>
            <p:ph type="sldNum" sz="quarter" idx="12"/>
          </p:nvPr>
        </p:nvSpPr>
        <p:spPr/>
        <p:txBody>
          <a:bodyPr/>
          <a:lstStyle/>
          <a:p>
            <a:fld id="{177298AB-5064-4F72-B650-286D35DC3197}" type="slidenum">
              <a:rPr lang="en-US" smtClean="0"/>
              <a:t>‹#›</a:t>
            </a:fld>
            <a:endParaRPr lang="en-US"/>
          </a:p>
        </p:txBody>
      </p:sp>
    </p:spTree>
    <p:extLst>
      <p:ext uri="{BB962C8B-B14F-4D97-AF65-F5344CB8AC3E}">
        <p14:creationId xmlns:p14="http://schemas.microsoft.com/office/powerpoint/2010/main" val="2890449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731593-BE54-A5DB-ACD5-A10E004570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0942D2-0401-E384-16CE-AE5360512D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BA7D20-3ECF-A354-76F4-69666239D5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EC720B-D5ED-4072-8808-407C369B30FE}" type="datetimeFigureOut">
              <a:rPr lang="en-US" smtClean="0"/>
              <a:t>8/24/2023</a:t>
            </a:fld>
            <a:endParaRPr lang="en-US"/>
          </a:p>
        </p:txBody>
      </p:sp>
      <p:sp>
        <p:nvSpPr>
          <p:cNvPr id="5" name="Footer Placeholder 4">
            <a:extLst>
              <a:ext uri="{FF2B5EF4-FFF2-40B4-BE49-F238E27FC236}">
                <a16:creationId xmlns:a16="http://schemas.microsoft.com/office/drawing/2014/main" id="{757AFB02-56C8-D241-CA2C-34994C1C1A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251F843-9B87-433A-25E6-BDB40C5AB4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7298AB-5064-4F72-B650-286D35DC3197}" type="slidenum">
              <a:rPr lang="en-US" smtClean="0"/>
              <a:t>‹#›</a:t>
            </a:fld>
            <a:endParaRPr lang="en-US"/>
          </a:p>
        </p:txBody>
      </p:sp>
    </p:spTree>
    <p:extLst>
      <p:ext uri="{BB962C8B-B14F-4D97-AF65-F5344CB8AC3E}">
        <p14:creationId xmlns:p14="http://schemas.microsoft.com/office/powerpoint/2010/main" val="3472327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energy.ca.gov/programs-and-topics/programs/carbon-removal-innovation-support-program-crisp"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hyperlink" Target="https://www.energy.ca.gov/programs-and-topics/programs/carbon-removal-innovation-support-program-crisp" TargetMode="Externa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www.energy.ca.gov/powerplant/simple-cycle/sutter-energy-center" TargetMode="External"/><Relationship Id="rId4" Type="http://schemas.openxmlformats.org/officeDocument/2006/relationships/hyperlink" Target="https://www.energy.ca.gov/powerplant/combined-cycle/los-medanos-energy-cent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99D2B-AC65-8000-E096-623C90FCCE93}"/>
              </a:ext>
              <a:ext uri="{C183D7F6-B498-43B3-948B-1728B52AA6E4}">
                <adec:decorative xmlns:adec="http://schemas.microsoft.com/office/drawing/2017/decorative" val="0"/>
              </a:ext>
            </a:extLst>
          </p:cNvPr>
          <p:cNvSpPr>
            <a:spLocks noGrp="1"/>
          </p:cNvSpPr>
          <p:nvPr>
            <p:ph type="title"/>
          </p:nvPr>
        </p:nvSpPr>
        <p:spPr>
          <a:xfrm>
            <a:off x="1282149" y="303327"/>
            <a:ext cx="10515600" cy="1746785"/>
          </a:xfrm>
        </p:spPr>
        <p:txBody>
          <a:bodyPr/>
          <a:lstStyle/>
          <a:p>
            <a:pPr algn="ctr"/>
            <a:r>
              <a:rPr lang="en-US" sz="4400" b="0" dirty="0">
                <a:solidFill>
                  <a:srgbClr val="112F52"/>
                </a:solidFill>
                <a:latin typeface="Arial Black"/>
                <a:cs typeface="Arial Black"/>
              </a:rPr>
              <a:t>Overview of Carbon</a:t>
            </a:r>
            <a:r>
              <a:rPr lang="en-US" sz="4400" b="0" spc="-110" dirty="0">
                <a:solidFill>
                  <a:srgbClr val="112F52"/>
                </a:solidFill>
                <a:latin typeface="Arial Black"/>
                <a:cs typeface="Arial Black"/>
              </a:rPr>
              <a:t> </a:t>
            </a:r>
            <a:r>
              <a:rPr lang="en-US" sz="4400" b="0" dirty="0">
                <a:solidFill>
                  <a:srgbClr val="112F52"/>
                </a:solidFill>
                <a:latin typeface="Arial Black"/>
                <a:cs typeface="Arial Black"/>
              </a:rPr>
              <a:t>Removal</a:t>
            </a:r>
            <a:r>
              <a:rPr lang="en-US" sz="4400" b="0" spc="-110" dirty="0">
                <a:solidFill>
                  <a:srgbClr val="112F52"/>
                </a:solidFill>
                <a:latin typeface="Arial Black"/>
                <a:cs typeface="Arial Black"/>
              </a:rPr>
              <a:t> </a:t>
            </a:r>
            <a:r>
              <a:rPr lang="en-US" sz="4400" b="0" spc="-10" dirty="0">
                <a:solidFill>
                  <a:srgbClr val="112F52"/>
                </a:solidFill>
                <a:latin typeface="Arial Black"/>
                <a:cs typeface="Arial Black"/>
              </a:rPr>
              <a:t>Activities</a:t>
            </a:r>
            <a:endParaRPr lang="en-US" dirty="0"/>
          </a:p>
        </p:txBody>
      </p:sp>
      <p:pic>
        <p:nvPicPr>
          <p:cNvPr id="4" name="object 10" descr="California Energy Commission Logo">
            <a:extLst>
              <a:ext uri="{FF2B5EF4-FFF2-40B4-BE49-F238E27FC236}">
                <a16:creationId xmlns:a16="http://schemas.microsoft.com/office/drawing/2014/main" id="{37112EA7-EBD8-7487-04CB-3A31C69EA0C0}"/>
              </a:ext>
            </a:extLst>
          </p:cNvPr>
          <p:cNvPicPr/>
          <p:nvPr/>
        </p:nvPicPr>
        <p:blipFill>
          <a:blip r:embed="rId2" cstate="print"/>
          <a:stretch>
            <a:fillRect/>
          </a:stretch>
        </p:blipFill>
        <p:spPr>
          <a:xfrm>
            <a:off x="228600" y="135467"/>
            <a:ext cx="1454602" cy="1209665"/>
          </a:xfrm>
          <a:prstGeom prst="rect">
            <a:avLst/>
          </a:prstGeom>
        </p:spPr>
      </p:pic>
      <p:sp>
        <p:nvSpPr>
          <p:cNvPr id="5" name="object 8">
            <a:extLst>
              <a:ext uri="{FF2B5EF4-FFF2-40B4-BE49-F238E27FC236}">
                <a16:creationId xmlns:a16="http://schemas.microsoft.com/office/drawing/2014/main" id="{80F5B3B6-C27B-D163-780F-363DFEDA6E82}"/>
              </a:ext>
            </a:extLst>
          </p:cNvPr>
          <p:cNvSpPr txBox="1">
            <a:spLocks noGrp="1"/>
          </p:cNvSpPr>
          <p:nvPr>
            <p:ph idx="1"/>
          </p:nvPr>
        </p:nvSpPr>
        <p:spPr>
          <a:xfrm>
            <a:off x="955901" y="2130949"/>
            <a:ext cx="10515600" cy="3550331"/>
          </a:xfrm>
          <a:prstGeom prst="rect">
            <a:avLst/>
          </a:prstGeom>
        </p:spPr>
        <p:txBody>
          <a:bodyPr vert="horz" wrap="square" lIns="0" tIns="13335" rIns="0" bIns="0" rtlCol="0">
            <a:spAutoFit/>
          </a:bodyPr>
          <a:lstStyle/>
          <a:p>
            <a:pPr marL="0" marR="5080" indent="0">
              <a:lnSpc>
                <a:spcPct val="100000"/>
              </a:lnSpc>
              <a:spcBef>
                <a:spcPts val="105"/>
              </a:spcBef>
              <a:buNone/>
            </a:pPr>
            <a:r>
              <a:rPr lang="en-US" b="1" dirty="0">
                <a:solidFill>
                  <a:srgbClr val="073762"/>
                </a:solidFill>
                <a:latin typeface="Arial"/>
                <a:cs typeface="Arial"/>
              </a:rPr>
              <a:t>Elizabeth Huber, Director</a:t>
            </a:r>
          </a:p>
          <a:p>
            <a:pPr marL="0" marR="5080" indent="0">
              <a:lnSpc>
                <a:spcPct val="100000"/>
              </a:lnSpc>
              <a:spcBef>
                <a:spcPts val="105"/>
              </a:spcBef>
              <a:buNone/>
            </a:pPr>
            <a:r>
              <a:rPr lang="en-US" dirty="0">
                <a:solidFill>
                  <a:srgbClr val="073762"/>
                </a:solidFill>
                <a:latin typeface="Arial"/>
                <a:cs typeface="Arial"/>
              </a:rPr>
              <a:t>Siting, Transmission and Environmental Protection Division</a:t>
            </a:r>
          </a:p>
          <a:p>
            <a:pPr marL="0" marR="5080" indent="0">
              <a:lnSpc>
                <a:spcPct val="100000"/>
              </a:lnSpc>
              <a:spcBef>
                <a:spcPts val="105"/>
              </a:spcBef>
              <a:buNone/>
            </a:pPr>
            <a:r>
              <a:rPr lang="en-US" b="0" i="0" dirty="0">
                <a:solidFill>
                  <a:schemeClr val="tx1"/>
                </a:solidFill>
                <a:effectLst/>
                <a:latin typeface="Arial" panose="020B0604020202020204" pitchFamily="34" charset="0"/>
                <a:cs typeface="Arial" panose="020B0604020202020204" pitchFamily="34" charset="0"/>
              </a:rPr>
              <a:t>Elizabeth.Huber@energy.ca.gov</a:t>
            </a:r>
            <a:r>
              <a:rPr lang="en-US" dirty="0">
                <a:solidFill>
                  <a:schemeClr val="tx1"/>
                </a:solidFill>
                <a:latin typeface="Arial" panose="020B0604020202020204" pitchFamily="34" charset="0"/>
                <a:cs typeface="Arial" panose="020B0604020202020204" pitchFamily="34" charset="0"/>
              </a:rPr>
              <a:t> </a:t>
            </a:r>
          </a:p>
          <a:p>
            <a:pPr marL="12700" marR="5080">
              <a:lnSpc>
                <a:spcPct val="100000"/>
              </a:lnSpc>
              <a:spcBef>
                <a:spcPts val="105"/>
              </a:spcBef>
            </a:pPr>
            <a:endParaRPr lang="en-US" dirty="0">
              <a:latin typeface="Arial" panose="020B0604020202020204" pitchFamily="34" charset="0"/>
              <a:cs typeface="Arial" panose="020B0604020202020204" pitchFamily="34" charset="0"/>
            </a:endParaRPr>
          </a:p>
          <a:p>
            <a:pPr marL="0" marR="5080" indent="0">
              <a:lnSpc>
                <a:spcPct val="100000"/>
              </a:lnSpc>
              <a:spcBef>
                <a:spcPts val="105"/>
              </a:spcBef>
              <a:buNone/>
            </a:pPr>
            <a:r>
              <a:rPr lang="en-US" b="1" dirty="0">
                <a:solidFill>
                  <a:srgbClr val="073762"/>
                </a:solidFill>
                <a:latin typeface="Arial"/>
                <a:cs typeface="Arial"/>
              </a:rPr>
              <a:t>Virginia Lew, Manager</a:t>
            </a:r>
          </a:p>
          <a:p>
            <a:pPr marL="0" marR="5080" indent="0">
              <a:lnSpc>
                <a:spcPct val="100000"/>
              </a:lnSpc>
              <a:spcBef>
                <a:spcPts val="105"/>
              </a:spcBef>
              <a:buNone/>
            </a:pPr>
            <a:r>
              <a:rPr lang="en-US" dirty="0">
                <a:solidFill>
                  <a:srgbClr val="073762"/>
                </a:solidFill>
                <a:latin typeface="Arial"/>
                <a:cs typeface="Arial"/>
              </a:rPr>
              <a:t>Energy Research and Development Division </a:t>
            </a:r>
          </a:p>
          <a:p>
            <a:pPr marL="0" marR="5080" indent="0">
              <a:lnSpc>
                <a:spcPct val="100000"/>
              </a:lnSpc>
              <a:spcBef>
                <a:spcPts val="105"/>
              </a:spcBef>
              <a:buNone/>
            </a:pPr>
            <a:r>
              <a:rPr lang="en-US" dirty="0">
                <a:solidFill>
                  <a:schemeClr val="tx1"/>
                </a:solidFill>
                <a:latin typeface="Arial"/>
                <a:cs typeface="Arial"/>
              </a:rPr>
              <a:t>Virginia.Lew@energy.ca.gov</a:t>
            </a:r>
            <a:endParaRPr lang="en-US" dirty="0">
              <a:solidFill>
                <a:schemeClr val="tx1"/>
              </a:solidFill>
              <a:latin typeface="Arial" panose="020B0604020202020204" pitchFamily="34" charset="0"/>
              <a:cs typeface="Arial" panose="020B0604020202020204" pitchFamily="34" charset="0"/>
            </a:endParaRPr>
          </a:p>
          <a:p>
            <a:pPr marL="12700" marR="5080">
              <a:lnSpc>
                <a:spcPct val="100000"/>
              </a:lnSpc>
              <a:spcBef>
                <a:spcPts val="105"/>
              </a:spcBef>
            </a:pPr>
            <a:endParaRPr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9344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ject 10" descr="CEC Logo"/>
          <p:cNvPicPr/>
          <p:nvPr/>
        </p:nvPicPr>
        <p:blipFill>
          <a:blip r:embed="rId2" cstate="print"/>
          <a:stretch>
            <a:fillRect/>
          </a:stretch>
        </p:blipFill>
        <p:spPr>
          <a:xfrm>
            <a:off x="216408" y="60550"/>
            <a:ext cx="1454602" cy="1209665"/>
          </a:xfrm>
          <a:prstGeom prst="rect">
            <a:avLst/>
          </a:prstGeom>
        </p:spPr>
      </p:pic>
      <p:sp>
        <p:nvSpPr>
          <p:cNvPr id="5" name="object 5"/>
          <p:cNvSpPr txBox="1">
            <a:spLocks noGrp="1"/>
          </p:cNvSpPr>
          <p:nvPr>
            <p:ph type="title"/>
          </p:nvPr>
        </p:nvSpPr>
        <p:spPr>
          <a:xfrm>
            <a:off x="1752600" y="59169"/>
            <a:ext cx="9448800" cy="936154"/>
          </a:xfrm>
          <a:prstGeom prst="rect">
            <a:avLst/>
          </a:prstGeom>
        </p:spPr>
        <p:txBody>
          <a:bodyPr vert="horz" wrap="square" lIns="0" tIns="12700" rIns="0" bIns="0" rtlCol="0">
            <a:spAutoFit/>
          </a:bodyPr>
          <a:lstStyle/>
          <a:p>
            <a:pPr marL="12700" algn="ctr">
              <a:lnSpc>
                <a:spcPct val="100000"/>
              </a:lnSpc>
              <a:spcBef>
                <a:spcPts val="100"/>
              </a:spcBef>
            </a:pPr>
            <a:r>
              <a:rPr sz="3000" b="0" dirty="0">
                <a:solidFill>
                  <a:srgbClr val="112F52"/>
                </a:solidFill>
                <a:latin typeface="Arial Black"/>
                <a:cs typeface="Arial Black"/>
              </a:rPr>
              <a:t>C</a:t>
            </a:r>
            <a:r>
              <a:rPr lang="en-US" sz="3000" b="0" dirty="0">
                <a:solidFill>
                  <a:srgbClr val="112F52"/>
                </a:solidFill>
                <a:latin typeface="Arial Black"/>
                <a:cs typeface="Arial Black"/>
              </a:rPr>
              <a:t>arbon Removal Innovation Support Program (CRISP)</a:t>
            </a:r>
            <a:endParaRPr sz="3000" dirty="0">
              <a:latin typeface="Arial Black"/>
              <a:cs typeface="Arial Black"/>
            </a:endParaRPr>
          </a:p>
        </p:txBody>
      </p:sp>
      <p:sp>
        <p:nvSpPr>
          <p:cNvPr id="6" name="object 6"/>
          <p:cNvSpPr txBox="1"/>
          <p:nvPr/>
        </p:nvSpPr>
        <p:spPr>
          <a:xfrm>
            <a:off x="406647" y="6310644"/>
            <a:ext cx="2057401" cy="289823"/>
          </a:xfrm>
          <a:prstGeom prst="rect">
            <a:avLst/>
          </a:prstGeom>
        </p:spPr>
        <p:txBody>
          <a:bodyPr vert="horz" wrap="square" lIns="0" tIns="12700" rIns="0" bIns="0" rtlCol="0">
            <a:spAutoFit/>
          </a:bodyPr>
          <a:lstStyle/>
          <a:p>
            <a:pPr marL="12700" marR="0" lvl="0" indent="0" algn="ctr" defTabSz="914400" eaLnBrk="1" fontAlgn="auto" latinLnBrk="0" hangingPunct="1">
              <a:lnSpc>
                <a:spcPct val="100000"/>
              </a:lnSpc>
              <a:spcBef>
                <a:spcPts val="100"/>
              </a:spcBef>
              <a:spcAft>
                <a:spcPts val="0"/>
              </a:spcAft>
              <a:buClrTx/>
              <a:buSzTx/>
              <a:buFontTx/>
              <a:buNone/>
              <a:tabLst/>
              <a:defRPr/>
            </a:pPr>
            <a:r>
              <a:rPr kumimoji="0" lang="en-US" sz="1800" b="0" i="0" u="sng" strike="noStrike" kern="0" cap="none" spc="0" normalizeH="0" baseline="0" noProof="0">
                <a:ln>
                  <a:noFill/>
                </a:ln>
                <a:solidFill>
                  <a:srgbClr val="0000FF"/>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rPr>
              <a:t>CRISP Web Link</a:t>
            </a:r>
            <a:endParaRPr kumimoji="0" sz="2400" b="0" i="0" u="none" strike="noStrike" kern="0" cap="none" spc="0" normalizeH="0" baseline="0" noProof="0">
              <a:ln>
                <a:noFill/>
              </a:ln>
              <a:solidFill>
                <a:sysClr val="windowText" lastClr="000000"/>
              </a:solidFill>
              <a:effectLst/>
              <a:uLnTx/>
              <a:uFillTx/>
              <a:latin typeface="Arial"/>
              <a:cs typeface="Arial"/>
            </a:endParaRPr>
          </a:p>
        </p:txBody>
      </p:sp>
      <p:sp>
        <p:nvSpPr>
          <p:cNvPr id="7" name="object 7"/>
          <p:cNvSpPr txBox="1"/>
          <p:nvPr/>
        </p:nvSpPr>
        <p:spPr>
          <a:xfrm>
            <a:off x="695309" y="1270215"/>
            <a:ext cx="5245023" cy="2531462"/>
          </a:xfrm>
          <a:prstGeom prst="rect">
            <a:avLst/>
          </a:prstGeom>
        </p:spPr>
        <p:txBody>
          <a:bodyPr vert="horz" wrap="square" lIns="0" tIns="12700" rIns="0" bIns="0" rtlCol="0">
            <a:spAutoFit/>
          </a:bodyPr>
          <a:lstStyle/>
          <a:p>
            <a:pPr marL="12700" marR="5080" lvl="0" indent="0" defTabSz="914400" eaLnBrk="1" fontAlgn="auto" latinLnBrk="0" hangingPunct="1">
              <a:lnSpc>
                <a:spcPct val="100000"/>
              </a:lnSpc>
              <a:spcBef>
                <a:spcPts val="100"/>
              </a:spcBef>
              <a:spcAft>
                <a:spcPts val="0"/>
              </a:spcAft>
              <a:buClrTx/>
              <a:buSzTx/>
              <a:buFontTx/>
              <a:buNone/>
              <a:tabLst/>
              <a:defRPr/>
            </a:pPr>
            <a:r>
              <a:rPr kern="0" dirty="0">
                <a:solidFill>
                  <a:srgbClr val="073762"/>
                </a:solidFill>
                <a:latin typeface="Arial"/>
                <a:cs typeface="Arial"/>
              </a:rPr>
              <a:t>AB 209 (The Energy and Climate Change budget bill, Chapter 251, Statutes of 2022) mandated a program to incentivize Direct Air Capture (DAC) development in California</a:t>
            </a:r>
            <a:endParaRPr lang="en-US" kern="0" dirty="0">
              <a:solidFill>
                <a:srgbClr val="073762"/>
              </a:solidFill>
              <a:latin typeface="Arial"/>
              <a:cs typeface="Arial"/>
            </a:endParaRPr>
          </a:p>
          <a:p>
            <a:pPr marL="12700" marR="5080" lvl="0" indent="0" defTabSz="914400" eaLnBrk="1" fontAlgn="auto" latinLnBrk="0" hangingPunct="1">
              <a:lnSpc>
                <a:spcPct val="100000"/>
              </a:lnSpc>
              <a:spcBef>
                <a:spcPts val="100"/>
              </a:spcBef>
              <a:spcAft>
                <a:spcPts val="0"/>
              </a:spcAft>
              <a:buClrTx/>
              <a:buSzTx/>
              <a:buFontTx/>
              <a:buNone/>
              <a:tabLst/>
              <a:defRPr/>
            </a:pPr>
            <a:endParaRPr lang="en-US" kern="0" dirty="0">
              <a:solidFill>
                <a:srgbClr val="073762"/>
              </a:solidFill>
              <a:latin typeface="Arial"/>
              <a:cs typeface="Arial"/>
            </a:endParaRPr>
          </a:p>
          <a:p>
            <a:pPr marL="12700" marR="5080" lvl="0" indent="0" defTabSz="914400" eaLnBrk="1" fontAlgn="auto" latinLnBrk="0" hangingPunct="1">
              <a:lnSpc>
                <a:spcPct val="100000"/>
              </a:lnSpc>
              <a:spcBef>
                <a:spcPts val="105"/>
              </a:spcBef>
              <a:spcAft>
                <a:spcPts val="0"/>
              </a:spcAft>
              <a:buClrTx/>
              <a:buSzTx/>
              <a:buFontTx/>
              <a:buNone/>
              <a:tabLst/>
              <a:defRPr/>
            </a:pPr>
            <a:r>
              <a:rPr kumimoji="0" lang="en-US" b="0" i="0" u="none" strike="noStrike" kern="0" cap="none" spc="0" normalizeH="0" baseline="0" noProof="0" dirty="0">
                <a:ln>
                  <a:noFill/>
                </a:ln>
                <a:solidFill>
                  <a:srgbClr val="073762"/>
                </a:solidFill>
                <a:effectLst/>
                <a:uLnTx/>
                <a:uFillTx/>
                <a:latin typeface="Arial"/>
                <a:cs typeface="Arial"/>
              </a:rPr>
              <a:t>DAC</a:t>
            </a:r>
            <a:r>
              <a:rPr kumimoji="0" lang="en-US" b="0" i="0" u="none" strike="noStrike" kern="0" cap="none" spc="-10" normalizeH="0" baseline="0" noProof="0" dirty="0">
                <a:ln>
                  <a:noFill/>
                </a:ln>
                <a:solidFill>
                  <a:srgbClr val="073762"/>
                </a:solidFill>
                <a:effectLst/>
                <a:uLnTx/>
                <a:uFillTx/>
                <a:latin typeface="Arial"/>
                <a:cs typeface="Arial"/>
              </a:rPr>
              <a:t> </a:t>
            </a:r>
            <a:r>
              <a:rPr kumimoji="0" lang="en-US" b="0" i="0" u="none" strike="noStrike" kern="0" cap="none" spc="0" normalizeH="0" baseline="0" noProof="0" dirty="0">
                <a:ln>
                  <a:noFill/>
                </a:ln>
                <a:solidFill>
                  <a:srgbClr val="073762"/>
                </a:solidFill>
                <a:effectLst/>
                <a:uLnTx/>
                <a:uFillTx/>
                <a:latin typeface="Arial"/>
                <a:cs typeface="Arial"/>
              </a:rPr>
              <a:t>technologies</a:t>
            </a:r>
            <a:r>
              <a:rPr kumimoji="0" lang="en-US" b="0" i="0" u="none" strike="noStrike" kern="0" cap="none" spc="-35" normalizeH="0" baseline="0" noProof="0" dirty="0">
                <a:ln>
                  <a:noFill/>
                </a:ln>
                <a:solidFill>
                  <a:srgbClr val="073762"/>
                </a:solidFill>
                <a:effectLst/>
                <a:uLnTx/>
                <a:uFillTx/>
                <a:latin typeface="Arial"/>
                <a:cs typeface="Arial"/>
              </a:rPr>
              <a:t> </a:t>
            </a:r>
            <a:r>
              <a:rPr kumimoji="0" lang="en-US" b="0" i="0" u="none" strike="noStrike" kern="0" cap="none" spc="0" normalizeH="0" baseline="0" noProof="0" dirty="0">
                <a:ln>
                  <a:noFill/>
                </a:ln>
                <a:solidFill>
                  <a:srgbClr val="073762"/>
                </a:solidFill>
                <a:effectLst/>
                <a:uLnTx/>
                <a:uFillTx/>
                <a:latin typeface="Arial"/>
                <a:cs typeface="Arial"/>
              </a:rPr>
              <a:t>include</a:t>
            </a:r>
            <a:r>
              <a:rPr kumimoji="0" lang="en-US" b="0" i="0" u="none" strike="noStrike" kern="0" cap="none" spc="-25" normalizeH="0" baseline="0" noProof="0" dirty="0">
                <a:ln>
                  <a:noFill/>
                </a:ln>
                <a:solidFill>
                  <a:srgbClr val="073762"/>
                </a:solidFill>
                <a:effectLst/>
                <a:uLnTx/>
                <a:uFillTx/>
                <a:latin typeface="Arial"/>
                <a:cs typeface="Arial"/>
              </a:rPr>
              <a:t> </a:t>
            </a:r>
            <a:r>
              <a:rPr kumimoji="0" lang="en-US" b="0" i="0" u="none" strike="noStrike" kern="0" cap="none" spc="0" normalizeH="0" baseline="0" noProof="0" dirty="0">
                <a:ln>
                  <a:noFill/>
                </a:ln>
                <a:solidFill>
                  <a:srgbClr val="073762"/>
                </a:solidFill>
                <a:effectLst/>
                <a:uLnTx/>
                <a:uFillTx/>
                <a:latin typeface="Arial"/>
                <a:cs typeface="Arial"/>
              </a:rPr>
              <a:t>mechanical</a:t>
            </a:r>
            <a:r>
              <a:rPr kumimoji="0" lang="en-US" b="0" i="0" u="none" strike="noStrike" kern="0" cap="none" spc="-30" normalizeH="0" baseline="0" noProof="0" dirty="0">
                <a:ln>
                  <a:noFill/>
                </a:ln>
                <a:solidFill>
                  <a:srgbClr val="073762"/>
                </a:solidFill>
                <a:effectLst/>
                <a:uLnTx/>
                <a:uFillTx/>
                <a:latin typeface="Arial"/>
                <a:cs typeface="Arial"/>
              </a:rPr>
              <a:t> </a:t>
            </a:r>
            <a:r>
              <a:rPr kumimoji="0" lang="en-US" b="0" i="0" u="none" strike="noStrike" kern="0" cap="none" spc="-25" normalizeH="0" baseline="0" noProof="0" dirty="0">
                <a:ln>
                  <a:noFill/>
                </a:ln>
                <a:solidFill>
                  <a:srgbClr val="073762"/>
                </a:solidFill>
                <a:effectLst/>
                <a:uLnTx/>
                <a:uFillTx/>
                <a:latin typeface="Arial"/>
                <a:cs typeface="Arial"/>
              </a:rPr>
              <a:t>and </a:t>
            </a:r>
            <a:r>
              <a:rPr kumimoji="0" lang="en-US" b="0" i="0" u="none" strike="noStrike" kern="0" cap="none" spc="0" normalizeH="0" baseline="0" noProof="0" dirty="0">
                <a:ln>
                  <a:noFill/>
                </a:ln>
                <a:solidFill>
                  <a:srgbClr val="073762"/>
                </a:solidFill>
                <a:effectLst/>
                <a:uLnTx/>
                <a:uFillTx/>
                <a:latin typeface="Arial"/>
                <a:cs typeface="Arial"/>
              </a:rPr>
              <a:t>chemical</a:t>
            </a:r>
            <a:r>
              <a:rPr kumimoji="0" lang="en-US" b="0" i="0" u="none" strike="noStrike" kern="0" cap="none" spc="-45" normalizeH="0" baseline="0" noProof="0" dirty="0">
                <a:ln>
                  <a:noFill/>
                </a:ln>
                <a:solidFill>
                  <a:srgbClr val="073762"/>
                </a:solidFill>
                <a:effectLst/>
                <a:uLnTx/>
                <a:uFillTx/>
                <a:latin typeface="Arial"/>
                <a:cs typeface="Arial"/>
              </a:rPr>
              <a:t> </a:t>
            </a:r>
            <a:r>
              <a:rPr kumimoji="0" lang="en-US" b="0" i="0" u="none" strike="noStrike" kern="0" cap="none" spc="0" normalizeH="0" baseline="0" noProof="0" dirty="0">
                <a:ln>
                  <a:noFill/>
                </a:ln>
                <a:solidFill>
                  <a:srgbClr val="073762"/>
                </a:solidFill>
                <a:effectLst/>
                <a:uLnTx/>
                <a:uFillTx/>
                <a:latin typeface="Arial"/>
                <a:cs typeface="Arial"/>
              </a:rPr>
              <a:t>processes</a:t>
            </a:r>
            <a:r>
              <a:rPr kumimoji="0" lang="en-US" b="0" i="0" u="none" strike="noStrike" kern="0" cap="none" spc="-50" normalizeH="0" baseline="0" noProof="0" dirty="0">
                <a:ln>
                  <a:noFill/>
                </a:ln>
                <a:solidFill>
                  <a:srgbClr val="073762"/>
                </a:solidFill>
                <a:effectLst/>
                <a:uLnTx/>
                <a:uFillTx/>
                <a:latin typeface="Arial"/>
                <a:cs typeface="Arial"/>
              </a:rPr>
              <a:t> </a:t>
            </a:r>
            <a:r>
              <a:rPr kumimoji="0" lang="en-US" b="0" i="0" u="none" strike="noStrike" kern="0" cap="none" spc="0" normalizeH="0" baseline="0" noProof="0" dirty="0">
                <a:ln>
                  <a:noFill/>
                </a:ln>
                <a:solidFill>
                  <a:srgbClr val="073762"/>
                </a:solidFill>
                <a:effectLst/>
                <a:uLnTx/>
                <a:uFillTx/>
                <a:latin typeface="Arial"/>
                <a:cs typeface="Arial"/>
              </a:rPr>
              <a:t>that</a:t>
            </a:r>
            <a:r>
              <a:rPr kumimoji="0" lang="en-US" b="0" i="0" u="none" strike="noStrike" kern="0" cap="none" spc="-30" normalizeH="0" baseline="0" noProof="0" dirty="0">
                <a:ln>
                  <a:noFill/>
                </a:ln>
                <a:solidFill>
                  <a:srgbClr val="073762"/>
                </a:solidFill>
                <a:effectLst/>
                <a:uLnTx/>
                <a:uFillTx/>
                <a:latin typeface="Arial"/>
                <a:cs typeface="Arial"/>
              </a:rPr>
              <a:t> </a:t>
            </a:r>
            <a:r>
              <a:rPr kumimoji="0" lang="en-US" b="0" i="0" u="none" strike="noStrike" kern="0" cap="none" spc="0" normalizeH="0" baseline="0" noProof="0" dirty="0">
                <a:ln>
                  <a:noFill/>
                </a:ln>
                <a:solidFill>
                  <a:srgbClr val="073762"/>
                </a:solidFill>
                <a:effectLst/>
                <a:uLnTx/>
                <a:uFillTx/>
                <a:latin typeface="Arial"/>
                <a:cs typeface="Arial"/>
              </a:rPr>
              <a:t>capture</a:t>
            </a:r>
            <a:r>
              <a:rPr kumimoji="0" lang="en-US" b="0" i="0" u="none" strike="noStrike" kern="0" cap="none" spc="-40" normalizeH="0" baseline="0" noProof="0" dirty="0">
                <a:ln>
                  <a:noFill/>
                </a:ln>
                <a:solidFill>
                  <a:srgbClr val="073762"/>
                </a:solidFill>
                <a:effectLst/>
                <a:uLnTx/>
                <a:uFillTx/>
                <a:latin typeface="Arial"/>
                <a:cs typeface="Arial"/>
              </a:rPr>
              <a:t> </a:t>
            </a:r>
            <a:r>
              <a:rPr kumimoji="0" lang="en-US" b="0" i="1" u="none" strike="noStrike" kern="0" cap="none" spc="-10" normalizeH="0" baseline="0" noProof="0" dirty="0">
                <a:ln>
                  <a:noFill/>
                </a:ln>
                <a:solidFill>
                  <a:srgbClr val="073762"/>
                </a:solidFill>
                <a:effectLst/>
                <a:uLnTx/>
                <a:uFillTx/>
                <a:latin typeface="Arial"/>
                <a:cs typeface="Arial"/>
              </a:rPr>
              <a:t>atmospheric </a:t>
            </a:r>
            <a:r>
              <a:rPr kumimoji="0" lang="en-US" b="0" i="0" u="none" strike="noStrike" kern="0" cap="none" spc="0" normalizeH="0" baseline="0" noProof="0" dirty="0">
                <a:ln>
                  <a:noFill/>
                </a:ln>
                <a:solidFill>
                  <a:srgbClr val="073762"/>
                </a:solidFill>
                <a:effectLst/>
                <a:uLnTx/>
                <a:uFillTx/>
                <a:latin typeface="Arial"/>
                <a:cs typeface="Arial"/>
              </a:rPr>
              <a:t>carbon</a:t>
            </a:r>
            <a:r>
              <a:rPr kumimoji="0" lang="en-US" b="0" i="0" u="none" strike="noStrike" kern="0" cap="none" spc="-55" normalizeH="0" baseline="0" noProof="0" dirty="0">
                <a:ln>
                  <a:noFill/>
                </a:ln>
                <a:solidFill>
                  <a:srgbClr val="073762"/>
                </a:solidFill>
                <a:effectLst/>
                <a:uLnTx/>
                <a:uFillTx/>
                <a:latin typeface="Arial"/>
                <a:cs typeface="Arial"/>
              </a:rPr>
              <a:t> </a:t>
            </a:r>
            <a:r>
              <a:rPr kumimoji="0" lang="en-US" b="0" i="0" u="none" strike="noStrike" kern="0" cap="none" spc="0" normalizeH="0" baseline="0" noProof="0" dirty="0">
                <a:ln>
                  <a:noFill/>
                </a:ln>
                <a:solidFill>
                  <a:srgbClr val="073762"/>
                </a:solidFill>
                <a:effectLst/>
                <a:uLnTx/>
                <a:uFillTx/>
                <a:latin typeface="Arial"/>
                <a:cs typeface="Arial"/>
              </a:rPr>
              <a:t>dioxide</a:t>
            </a:r>
            <a:r>
              <a:rPr kumimoji="0" lang="en-US" b="0" i="0" u="none" strike="noStrike" kern="0" cap="none" spc="-10" normalizeH="0" baseline="0" noProof="0" dirty="0">
                <a:ln>
                  <a:noFill/>
                </a:ln>
                <a:solidFill>
                  <a:srgbClr val="073762"/>
                </a:solidFill>
                <a:effectLst/>
                <a:uLnTx/>
                <a:uFillTx/>
                <a:latin typeface="Arial"/>
                <a:cs typeface="Arial"/>
              </a:rPr>
              <a:t> </a:t>
            </a:r>
            <a:r>
              <a:rPr kumimoji="0" lang="en-US" b="0" i="0" u="none" strike="noStrike" kern="0" cap="none" spc="0" normalizeH="0" baseline="0" noProof="0" dirty="0">
                <a:ln>
                  <a:noFill/>
                </a:ln>
                <a:solidFill>
                  <a:srgbClr val="073762"/>
                </a:solidFill>
                <a:effectLst/>
                <a:uLnTx/>
                <a:uFillTx/>
                <a:latin typeface="Arial"/>
                <a:cs typeface="Arial"/>
              </a:rPr>
              <a:t>as</a:t>
            </a:r>
            <a:r>
              <a:rPr kumimoji="0" lang="en-US" b="0" i="0" u="none" strike="noStrike" kern="0" cap="none" spc="-15" normalizeH="0" baseline="0" noProof="0" dirty="0">
                <a:ln>
                  <a:noFill/>
                </a:ln>
                <a:solidFill>
                  <a:srgbClr val="073762"/>
                </a:solidFill>
                <a:effectLst/>
                <a:uLnTx/>
                <a:uFillTx/>
                <a:latin typeface="Arial"/>
                <a:cs typeface="Arial"/>
              </a:rPr>
              <a:t> </a:t>
            </a:r>
            <a:r>
              <a:rPr kumimoji="0" lang="en-US" b="0" i="0" u="none" strike="noStrike" kern="0" cap="none" spc="0" normalizeH="0" baseline="0" noProof="0" dirty="0">
                <a:ln>
                  <a:noFill/>
                </a:ln>
                <a:solidFill>
                  <a:srgbClr val="073762"/>
                </a:solidFill>
                <a:effectLst/>
                <a:uLnTx/>
                <a:uFillTx/>
                <a:latin typeface="Arial"/>
                <a:cs typeface="Arial"/>
              </a:rPr>
              <a:t>opposed</a:t>
            </a:r>
            <a:r>
              <a:rPr kumimoji="0" lang="en-US" b="0" i="0" u="none" strike="noStrike" kern="0" cap="none" spc="-35" normalizeH="0" baseline="0" noProof="0" dirty="0">
                <a:ln>
                  <a:noFill/>
                </a:ln>
                <a:solidFill>
                  <a:srgbClr val="073762"/>
                </a:solidFill>
                <a:effectLst/>
                <a:uLnTx/>
                <a:uFillTx/>
                <a:latin typeface="Arial"/>
                <a:cs typeface="Arial"/>
              </a:rPr>
              <a:t> </a:t>
            </a:r>
            <a:r>
              <a:rPr kumimoji="0" lang="en-US" b="0" i="0" u="none" strike="noStrike" kern="0" cap="none" spc="0" normalizeH="0" baseline="0" noProof="0" dirty="0">
                <a:ln>
                  <a:noFill/>
                </a:ln>
                <a:solidFill>
                  <a:srgbClr val="073762"/>
                </a:solidFill>
                <a:effectLst/>
                <a:uLnTx/>
                <a:uFillTx/>
                <a:latin typeface="Arial"/>
                <a:cs typeface="Arial"/>
              </a:rPr>
              <a:t>to</a:t>
            </a:r>
            <a:r>
              <a:rPr kumimoji="0" lang="en-US" b="0" i="0" u="none" strike="noStrike" kern="0" cap="none" spc="-15" normalizeH="0" baseline="0" noProof="0" dirty="0">
                <a:ln>
                  <a:noFill/>
                </a:ln>
                <a:solidFill>
                  <a:srgbClr val="073762"/>
                </a:solidFill>
                <a:effectLst/>
                <a:uLnTx/>
                <a:uFillTx/>
                <a:latin typeface="Arial"/>
                <a:cs typeface="Arial"/>
              </a:rPr>
              <a:t> </a:t>
            </a:r>
            <a:r>
              <a:rPr kumimoji="0" lang="en-US" b="0" i="0" u="none" strike="noStrike" kern="0" cap="none" spc="-10" normalizeH="0" baseline="0" noProof="0" dirty="0">
                <a:ln>
                  <a:noFill/>
                </a:ln>
                <a:solidFill>
                  <a:srgbClr val="073762"/>
                </a:solidFill>
                <a:effectLst/>
                <a:uLnTx/>
                <a:uFillTx/>
                <a:latin typeface="Arial"/>
                <a:cs typeface="Arial"/>
              </a:rPr>
              <a:t>point-</a:t>
            </a:r>
            <a:endParaRPr kumimoji="0" lang="en-US" b="0" i="0" u="none" strike="noStrike" kern="0" cap="none" spc="0" normalizeH="0" baseline="0" noProof="0" dirty="0">
              <a:ln>
                <a:noFill/>
              </a:ln>
              <a:solidFill>
                <a:sysClr val="windowText" lastClr="000000"/>
              </a:solidFill>
              <a:effectLst/>
              <a:uLnTx/>
              <a:uFillTx/>
              <a:latin typeface="Arial"/>
              <a:cs typeface="Arial"/>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rgbClr val="073762"/>
                </a:solidFill>
                <a:effectLst/>
                <a:uLnTx/>
                <a:uFillTx/>
                <a:latin typeface="Arial"/>
                <a:cs typeface="Arial"/>
              </a:rPr>
              <a:t>source</a:t>
            </a:r>
            <a:r>
              <a:rPr kumimoji="0" lang="en-US" b="0" i="0" u="none" strike="noStrike" kern="0" cap="none" spc="-35" normalizeH="0" baseline="0" noProof="0" dirty="0">
                <a:ln>
                  <a:noFill/>
                </a:ln>
                <a:solidFill>
                  <a:srgbClr val="073762"/>
                </a:solidFill>
                <a:effectLst/>
                <a:uLnTx/>
                <a:uFillTx/>
                <a:latin typeface="Arial"/>
                <a:cs typeface="Arial"/>
              </a:rPr>
              <a:t> </a:t>
            </a:r>
            <a:r>
              <a:rPr kumimoji="0" lang="en-US" b="0" i="0" u="none" strike="noStrike" kern="0" cap="none" spc="0" normalizeH="0" baseline="0" noProof="0" dirty="0">
                <a:ln>
                  <a:noFill/>
                </a:ln>
                <a:solidFill>
                  <a:srgbClr val="073762"/>
                </a:solidFill>
                <a:effectLst/>
                <a:uLnTx/>
                <a:uFillTx/>
                <a:latin typeface="Arial"/>
                <a:cs typeface="Arial"/>
              </a:rPr>
              <a:t>carbon</a:t>
            </a:r>
            <a:r>
              <a:rPr kumimoji="0" lang="en-US" b="0" i="0" u="none" strike="noStrike" kern="0" cap="none" spc="-30" normalizeH="0" baseline="0" noProof="0" dirty="0">
                <a:ln>
                  <a:noFill/>
                </a:ln>
                <a:solidFill>
                  <a:srgbClr val="073762"/>
                </a:solidFill>
                <a:effectLst/>
                <a:uLnTx/>
                <a:uFillTx/>
                <a:latin typeface="Arial"/>
                <a:cs typeface="Arial"/>
              </a:rPr>
              <a:t> </a:t>
            </a:r>
            <a:r>
              <a:rPr kumimoji="0" lang="en-US" b="0" i="0" u="none" strike="noStrike" kern="0" cap="none" spc="-10" normalizeH="0" baseline="0" noProof="0" dirty="0">
                <a:ln>
                  <a:noFill/>
                </a:ln>
                <a:solidFill>
                  <a:srgbClr val="073762"/>
                </a:solidFill>
                <a:effectLst/>
                <a:uLnTx/>
                <a:uFillTx/>
                <a:latin typeface="Arial"/>
                <a:cs typeface="Arial"/>
              </a:rPr>
              <a:t>capture</a:t>
            </a:r>
            <a:endParaRPr kern="0" dirty="0">
              <a:solidFill>
                <a:srgbClr val="073762"/>
              </a:solidFill>
              <a:latin typeface="Arial"/>
              <a:cs typeface="Arial"/>
            </a:endParaRPr>
          </a:p>
        </p:txBody>
      </p:sp>
      <p:grpSp>
        <p:nvGrpSpPr>
          <p:cNvPr id="12" name="object 2" descr="Example of one type of direct air capture technology.  In Phase 1, ambient air sucked in and the carbon dioxide is chemically bound to the filter and removed from the air stream before exiting. In Phase 2, the carbon dioxide is released from the filter and collected for potential storage or use. ">
            <a:extLst>
              <a:ext uri="{FF2B5EF4-FFF2-40B4-BE49-F238E27FC236}">
                <a16:creationId xmlns:a16="http://schemas.microsoft.com/office/drawing/2014/main" id="{D5A6C121-2002-9E5C-B5C9-E8EC3DB9A9A9}"/>
              </a:ext>
            </a:extLst>
          </p:cNvPr>
          <p:cNvGrpSpPr/>
          <p:nvPr/>
        </p:nvGrpSpPr>
        <p:grpSpPr>
          <a:xfrm>
            <a:off x="48020" y="3872237"/>
            <a:ext cx="5586952" cy="2466737"/>
            <a:chOff x="-65822" y="3737465"/>
            <a:chExt cx="5829588" cy="2466737"/>
          </a:xfrm>
        </p:grpSpPr>
        <p:pic>
          <p:nvPicPr>
            <p:cNvPr id="13" name="object 3">
              <a:extLst>
                <a:ext uri="{FF2B5EF4-FFF2-40B4-BE49-F238E27FC236}">
                  <a16:creationId xmlns:a16="http://schemas.microsoft.com/office/drawing/2014/main" id="{5B80E878-DB8C-C63F-46F7-FC62A09F9B48}"/>
                </a:ext>
              </a:extLst>
            </p:cNvPr>
            <p:cNvPicPr/>
            <p:nvPr/>
          </p:nvPicPr>
          <p:blipFill>
            <a:blip r:embed="rId4" cstate="print"/>
            <a:stretch>
              <a:fillRect/>
            </a:stretch>
          </p:blipFill>
          <p:spPr>
            <a:xfrm>
              <a:off x="-65822" y="3737465"/>
              <a:ext cx="5321808" cy="2407919"/>
            </a:xfrm>
            <a:prstGeom prst="rect">
              <a:avLst/>
            </a:prstGeom>
          </p:spPr>
        </p:pic>
        <p:pic>
          <p:nvPicPr>
            <p:cNvPr id="14" name="object 4">
              <a:extLst>
                <a:ext uri="{FF2B5EF4-FFF2-40B4-BE49-F238E27FC236}">
                  <a16:creationId xmlns:a16="http://schemas.microsoft.com/office/drawing/2014/main" id="{FC470C23-CE62-9129-E971-4F03EC3E8460}"/>
                </a:ext>
              </a:extLst>
            </p:cNvPr>
            <p:cNvPicPr/>
            <p:nvPr/>
          </p:nvPicPr>
          <p:blipFill>
            <a:blip r:embed="rId5" cstate="print"/>
            <a:stretch>
              <a:fillRect/>
            </a:stretch>
          </p:blipFill>
          <p:spPr>
            <a:xfrm>
              <a:off x="441959" y="3796283"/>
              <a:ext cx="5321807" cy="2407919"/>
            </a:xfrm>
            <a:prstGeom prst="rect">
              <a:avLst/>
            </a:prstGeom>
          </p:spPr>
        </p:pic>
      </p:grpSp>
      <p:graphicFrame>
        <p:nvGraphicFramePr>
          <p:cNvPr id="9" name="object 9" descr="This table shows the tentative program elements and tentative schedule. The program elements are research test center planned for Summer 2023, cost share for federal grants, grants for small scale demonstrations, community engagement activities and technical assistance.&#10;"/>
          <p:cNvGraphicFramePr>
            <a:graphicFrameLocks noGrp="1"/>
          </p:cNvGraphicFramePr>
          <p:nvPr>
            <p:extLst>
              <p:ext uri="{D42A27DB-BD31-4B8C-83A1-F6EECF244321}">
                <p14:modId xmlns:p14="http://schemas.microsoft.com/office/powerpoint/2010/main" val="924870866"/>
              </p:ext>
            </p:extLst>
          </p:nvPr>
        </p:nvGraphicFramePr>
        <p:xfrm>
          <a:off x="6189258" y="1324060"/>
          <a:ext cx="5358443" cy="4120492"/>
        </p:xfrm>
        <a:graphic>
          <a:graphicData uri="http://schemas.openxmlformats.org/drawingml/2006/table">
            <a:tbl>
              <a:tblPr firstRow="1" bandRow="1">
                <a:tableStyleId>{2D5ABB26-0587-4C30-8999-92F81FD0307C}</a:tableStyleId>
              </a:tblPr>
              <a:tblGrid>
                <a:gridCol w="3897500">
                  <a:extLst>
                    <a:ext uri="{9D8B030D-6E8A-4147-A177-3AD203B41FA5}">
                      <a16:colId xmlns:a16="http://schemas.microsoft.com/office/drawing/2014/main" val="20000"/>
                    </a:ext>
                  </a:extLst>
                </a:gridCol>
                <a:gridCol w="1460943">
                  <a:extLst>
                    <a:ext uri="{9D8B030D-6E8A-4147-A177-3AD203B41FA5}">
                      <a16:colId xmlns:a16="http://schemas.microsoft.com/office/drawing/2014/main" val="20002"/>
                    </a:ext>
                  </a:extLst>
                </a:gridCol>
              </a:tblGrid>
              <a:tr h="588599">
                <a:tc>
                  <a:txBody>
                    <a:bodyPr/>
                    <a:lstStyle/>
                    <a:p>
                      <a:pPr marL="135890">
                        <a:lnSpc>
                          <a:spcPct val="100000"/>
                        </a:lnSpc>
                        <a:spcBef>
                          <a:spcPts val="1290"/>
                        </a:spcBef>
                      </a:pPr>
                      <a:r>
                        <a:rPr sz="1600" b="1" spc="-10" dirty="0">
                          <a:solidFill>
                            <a:srgbClr val="FFFFFF"/>
                          </a:solidFill>
                          <a:latin typeface="Arial"/>
                          <a:cs typeface="Arial"/>
                        </a:rPr>
                        <a:t>Tentative</a:t>
                      </a:r>
                      <a:r>
                        <a:rPr sz="1600" b="1" spc="-65" dirty="0">
                          <a:solidFill>
                            <a:srgbClr val="FFFFFF"/>
                          </a:solidFill>
                          <a:latin typeface="Arial"/>
                          <a:cs typeface="Arial"/>
                        </a:rPr>
                        <a:t> </a:t>
                      </a:r>
                      <a:r>
                        <a:rPr sz="1600" b="1" dirty="0">
                          <a:solidFill>
                            <a:srgbClr val="FFFFFF"/>
                          </a:solidFill>
                          <a:latin typeface="Arial"/>
                          <a:cs typeface="Arial"/>
                        </a:rPr>
                        <a:t>Program</a:t>
                      </a:r>
                      <a:r>
                        <a:rPr sz="1600" b="1" spc="-105" dirty="0">
                          <a:solidFill>
                            <a:srgbClr val="FFFFFF"/>
                          </a:solidFill>
                          <a:latin typeface="Arial"/>
                          <a:cs typeface="Arial"/>
                        </a:rPr>
                        <a:t> </a:t>
                      </a:r>
                      <a:r>
                        <a:rPr sz="1600" b="1" spc="-10" dirty="0">
                          <a:solidFill>
                            <a:srgbClr val="FFFFFF"/>
                          </a:solidFill>
                          <a:latin typeface="Arial"/>
                          <a:cs typeface="Arial"/>
                        </a:rPr>
                        <a:t>Elements</a:t>
                      </a:r>
                      <a:endParaRPr sz="1600" dirty="0">
                        <a:latin typeface="Arial"/>
                        <a:cs typeface="Arial"/>
                      </a:endParaRPr>
                    </a:p>
                  </a:txBody>
                  <a:tcPr marL="0" marR="0" marT="1638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F6EC5"/>
                    </a:solidFill>
                  </a:tcPr>
                </a:tc>
                <a:tc>
                  <a:txBody>
                    <a:bodyPr/>
                    <a:lstStyle/>
                    <a:p>
                      <a:pPr marL="94615">
                        <a:lnSpc>
                          <a:spcPct val="100000"/>
                        </a:lnSpc>
                        <a:spcBef>
                          <a:spcPts val="320"/>
                        </a:spcBef>
                      </a:pPr>
                      <a:r>
                        <a:rPr sz="1600" b="1" spc="-10" dirty="0">
                          <a:solidFill>
                            <a:srgbClr val="FFFFFF"/>
                          </a:solidFill>
                          <a:latin typeface="Arial"/>
                          <a:cs typeface="Arial"/>
                        </a:rPr>
                        <a:t>Tentative</a:t>
                      </a:r>
                      <a:endParaRPr sz="1600" dirty="0">
                        <a:latin typeface="Arial"/>
                        <a:cs typeface="Arial"/>
                      </a:endParaRPr>
                    </a:p>
                    <a:p>
                      <a:pPr marL="111125">
                        <a:lnSpc>
                          <a:spcPct val="100000"/>
                        </a:lnSpc>
                      </a:pPr>
                      <a:r>
                        <a:rPr sz="1600" b="1" spc="-10" dirty="0">
                          <a:solidFill>
                            <a:srgbClr val="FFFFFF"/>
                          </a:solidFill>
                          <a:latin typeface="Arial"/>
                          <a:cs typeface="Arial"/>
                        </a:rPr>
                        <a:t>Schedule</a:t>
                      </a:r>
                      <a:endParaRPr sz="1600" dirty="0">
                        <a:latin typeface="Arial"/>
                        <a:cs typeface="Arial"/>
                      </a:endParaRPr>
                    </a:p>
                  </a:txBody>
                  <a:tcPr marL="0" marR="0" marT="4064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0F6EC5"/>
                    </a:solidFill>
                  </a:tcPr>
                </a:tc>
                <a:extLst>
                  <a:ext uri="{0D108BD9-81ED-4DB2-BD59-A6C34878D82A}">
                    <a16:rowId xmlns:a16="http://schemas.microsoft.com/office/drawing/2014/main" val="10000"/>
                  </a:ext>
                </a:extLst>
              </a:tr>
              <a:tr h="777378">
                <a:tc>
                  <a:txBody>
                    <a:bodyPr/>
                    <a:lstStyle/>
                    <a:p>
                      <a:pPr marL="90805" marR="359410">
                        <a:lnSpc>
                          <a:spcPct val="100299"/>
                        </a:lnSpc>
                        <a:spcBef>
                          <a:spcPts val="295"/>
                        </a:spcBef>
                      </a:pPr>
                      <a:r>
                        <a:rPr sz="1600" spc="-10" dirty="0">
                          <a:solidFill>
                            <a:schemeClr val="tx1"/>
                          </a:solidFill>
                          <a:latin typeface="Arial"/>
                          <a:cs typeface="Arial"/>
                        </a:rPr>
                        <a:t>Research</a:t>
                      </a:r>
                      <a:r>
                        <a:rPr sz="1600" spc="-50" dirty="0">
                          <a:solidFill>
                            <a:schemeClr val="tx1"/>
                          </a:solidFill>
                          <a:latin typeface="Arial"/>
                          <a:cs typeface="Arial"/>
                        </a:rPr>
                        <a:t> </a:t>
                      </a:r>
                      <a:r>
                        <a:rPr sz="1600" spc="-40" dirty="0">
                          <a:solidFill>
                            <a:schemeClr val="tx1"/>
                          </a:solidFill>
                          <a:latin typeface="Arial"/>
                          <a:cs typeface="Arial"/>
                        </a:rPr>
                        <a:t>Test</a:t>
                      </a:r>
                      <a:r>
                        <a:rPr sz="1600" spc="-15" dirty="0">
                          <a:solidFill>
                            <a:schemeClr val="tx1"/>
                          </a:solidFill>
                          <a:latin typeface="Arial"/>
                          <a:cs typeface="Arial"/>
                        </a:rPr>
                        <a:t> </a:t>
                      </a:r>
                      <a:r>
                        <a:rPr sz="1600" spc="-10" dirty="0">
                          <a:solidFill>
                            <a:schemeClr val="tx1"/>
                          </a:solidFill>
                          <a:latin typeface="Arial"/>
                          <a:cs typeface="Arial"/>
                        </a:rPr>
                        <a:t>Center</a:t>
                      </a:r>
                      <a:r>
                        <a:rPr sz="2000" b="1" spc="-10" dirty="0">
                          <a:solidFill>
                            <a:schemeClr val="tx1"/>
                          </a:solidFill>
                          <a:latin typeface="Arial"/>
                          <a:cs typeface="Arial"/>
                        </a:rPr>
                        <a:t>*</a:t>
                      </a:r>
                      <a:r>
                        <a:rPr sz="2000" b="1" spc="-120" dirty="0">
                          <a:solidFill>
                            <a:schemeClr val="tx1"/>
                          </a:solidFill>
                          <a:latin typeface="Arial"/>
                          <a:cs typeface="Arial"/>
                        </a:rPr>
                        <a:t> </a:t>
                      </a:r>
                      <a:r>
                        <a:rPr sz="1600" spc="-50" dirty="0">
                          <a:solidFill>
                            <a:schemeClr val="tx1"/>
                          </a:solidFill>
                          <a:latin typeface="Arial"/>
                          <a:cs typeface="Arial"/>
                        </a:rPr>
                        <a:t>- </a:t>
                      </a:r>
                      <a:r>
                        <a:rPr sz="1600" dirty="0">
                          <a:solidFill>
                            <a:schemeClr val="tx1"/>
                          </a:solidFill>
                          <a:latin typeface="Arial"/>
                          <a:cs typeface="Arial"/>
                        </a:rPr>
                        <a:t>facilitate</a:t>
                      </a:r>
                      <a:r>
                        <a:rPr sz="1600" spc="-50" dirty="0">
                          <a:solidFill>
                            <a:schemeClr val="tx1"/>
                          </a:solidFill>
                          <a:latin typeface="Arial"/>
                          <a:cs typeface="Arial"/>
                        </a:rPr>
                        <a:t> </a:t>
                      </a:r>
                      <a:r>
                        <a:rPr sz="1600" dirty="0">
                          <a:solidFill>
                            <a:schemeClr val="tx1"/>
                          </a:solidFill>
                          <a:latin typeface="Arial"/>
                          <a:cs typeface="Arial"/>
                        </a:rPr>
                        <a:t>pilot</a:t>
                      </a:r>
                      <a:r>
                        <a:rPr sz="1600" spc="-45" dirty="0">
                          <a:solidFill>
                            <a:schemeClr val="tx1"/>
                          </a:solidFill>
                          <a:latin typeface="Arial"/>
                          <a:cs typeface="Arial"/>
                        </a:rPr>
                        <a:t> </a:t>
                      </a:r>
                      <a:r>
                        <a:rPr sz="1600" dirty="0">
                          <a:solidFill>
                            <a:schemeClr val="tx1"/>
                          </a:solidFill>
                          <a:latin typeface="Arial"/>
                          <a:cs typeface="Arial"/>
                        </a:rPr>
                        <a:t>testing</a:t>
                      </a:r>
                      <a:r>
                        <a:rPr sz="1600" spc="-25" dirty="0">
                          <a:solidFill>
                            <a:schemeClr val="tx1"/>
                          </a:solidFill>
                          <a:latin typeface="Arial"/>
                          <a:cs typeface="Arial"/>
                        </a:rPr>
                        <a:t> </a:t>
                      </a:r>
                      <a:r>
                        <a:rPr sz="1600" dirty="0">
                          <a:solidFill>
                            <a:schemeClr val="tx1"/>
                          </a:solidFill>
                          <a:latin typeface="Arial"/>
                          <a:cs typeface="Arial"/>
                        </a:rPr>
                        <a:t>of</a:t>
                      </a:r>
                      <a:r>
                        <a:rPr sz="1600" spc="-35" dirty="0">
                          <a:solidFill>
                            <a:schemeClr val="tx1"/>
                          </a:solidFill>
                          <a:latin typeface="Arial"/>
                          <a:cs typeface="Arial"/>
                        </a:rPr>
                        <a:t> </a:t>
                      </a:r>
                      <a:r>
                        <a:rPr sz="1600" spc="-25" dirty="0">
                          <a:solidFill>
                            <a:schemeClr val="tx1"/>
                          </a:solidFill>
                          <a:latin typeface="Arial"/>
                          <a:cs typeface="Arial"/>
                        </a:rPr>
                        <a:t>DAC </a:t>
                      </a:r>
                      <a:r>
                        <a:rPr sz="1600" spc="-10" dirty="0">
                          <a:solidFill>
                            <a:schemeClr val="tx1"/>
                          </a:solidFill>
                          <a:latin typeface="Arial"/>
                          <a:cs typeface="Arial"/>
                        </a:rPr>
                        <a:t>technologies</a:t>
                      </a:r>
                      <a:endParaRPr sz="1600" dirty="0">
                        <a:solidFill>
                          <a:schemeClr val="tx1"/>
                        </a:solidFill>
                        <a:latin typeface="Arial"/>
                        <a:cs typeface="Arial"/>
                      </a:endParaRPr>
                    </a:p>
                  </a:txBody>
                  <a:tcPr marL="0" marR="0" marT="37465" marB="0" anchor="ctr">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4EA"/>
                    </a:solidFill>
                  </a:tcPr>
                </a:tc>
                <a:tc>
                  <a:txBody>
                    <a:bodyPr/>
                    <a:lstStyle/>
                    <a:p>
                      <a:pPr marL="635" algn="ctr">
                        <a:lnSpc>
                          <a:spcPct val="100000"/>
                        </a:lnSpc>
                        <a:spcBef>
                          <a:spcPts val="1520"/>
                        </a:spcBef>
                      </a:pPr>
                      <a:r>
                        <a:rPr sz="1600" spc="-10" dirty="0">
                          <a:latin typeface="Arial"/>
                          <a:cs typeface="Arial"/>
                        </a:rPr>
                        <a:t>Summer</a:t>
                      </a:r>
                      <a:endParaRPr sz="1600" dirty="0">
                        <a:latin typeface="Arial"/>
                        <a:cs typeface="Arial"/>
                      </a:endParaRPr>
                    </a:p>
                    <a:p>
                      <a:pPr algn="ctr">
                        <a:lnSpc>
                          <a:spcPct val="100000"/>
                        </a:lnSpc>
                      </a:pPr>
                      <a:r>
                        <a:rPr sz="1600" spc="-20" dirty="0">
                          <a:latin typeface="Arial"/>
                          <a:cs typeface="Arial"/>
                        </a:rPr>
                        <a:t>2023</a:t>
                      </a:r>
                      <a:endParaRPr sz="1600" dirty="0">
                        <a:latin typeface="Arial"/>
                        <a:cs typeface="Arial"/>
                      </a:endParaRPr>
                    </a:p>
                  </a:txBody>
                  <a:tcPr marL="0" marR="0" marT="193040" marB="0">
                    <a:lnL w="12700" cap="flat" cmpd="sng" algn="ctr">
                      <a:solidFill>
                        <a:srgbClr val="FFFFFF"/>
                      </a:solidFill>
                      <a:prstDash val="solid"/>
                      <a:round/>
                      <a:headEnd type="none" w="med" len="med"/>
                      <a:tailEnd type="none" w="med" len="med"/>
                    </a:lnL>
                    <a:lnR w="12700">
                      <a:solidFill>
                        <a:srgbClr val="FFFFFF"/>
                      </a:solidFill>
                      <a:prstDash val="soli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4EA"/>
                    </a:solidFill>
                  </a:tcPr>
                </a:tc>
                <a:extLst>
                  <a:ext uri="{0D108BD9-81ED-4DB2-BD59-A6C34878D82A}">
                    <a16:rowId xmlns:a16="http://schemas.microsoft.com/office/drawing/2014/main" val="10001"/>
                  </a:ext>
                </a:extLst>
              </a:tr>
              <a:tr h="437429">
                <a:tc>
                  <a:txBody>
                    <a:bodyPr/>
                    <a:lstStyle/>
                    <a:p>
                      <a:pPr marL="90805">
                        <a:lnSpc>
                          <a:spcPct val="100000"/>
                        </a:lnSpc>
                        <a:spcBef>
                          <a:spcPts val="700"/>
                        </a:spcBef>
                      </a:pPr>
                      <a:r>
                        <a:rPr sz="1600" dirty="0">
                          <a:latin typeface="Arial"/>
                          <a:cs typeface="Arial"/>
                        </a:rPr>
                        <a:t>Cost</a:t>
                      </a:r>
                      <a:r>
                        <a:rPr sz="1600" spc="-55" dirty="0">
                          <a:latin typeface="Arial"/>
                          <a:cs typeface="Arial"/>
                        </a:rPr>
                        <a:t> </a:t>
                      </a:r>
                      <a:r>
                        <a:rPr sz="1600" dirty="0">
                          <a:latin typeface="Arial"/>
                          <a:cs typeface="Arial"/>
                        </a:rPr>
                        <a:t>Share</a:t>
                      </a:r>
                      <a:r>
                        <a:rPr sz="1600" spc="-40" dirty="0">
                          <a:latin typeface="Arial"/>
                          <a:cs typeface="Arial"/>
                        </a:rPr>
                        <a:t> </a:t>
                      </a:r>
                      <a:r>
                        <a:rPr sz="1600" dirty="0">
                          <a:latin typeface="Arial"/>
                          <a:cs typeface="Arial"/>
                        </a:rPr>
                        <a:t>for</a:t>
                      </a:r>
                      <a:r>
                        <a:rPr sz="1600" spc="-30" dirty="0">
                          <a:latin typeface="Arial"/>
                          <a:cs typeface="Arial"/>
                        </a:rPr>
                        <a:t> </a:t>
                      </a:r>
                      <a:r>
                        <a:rPr sz="1600" dirty="0">
                          <a:latin typeface="Arial"/>
                          <a:cs typeface="Arial"/>
                        </a:rPr>
                        <a:t>Federal</a:t>
                      </a:r>
                      <a:r>
                        <a:rPr sz="1600" spc="-50" dirty="0">
                          <a:latin typeface="Arial"/>
                          <a:cs typeface="Arial"/>
                        </a:rPr>
                        <a:t> </a:t>
                      </a:r>
                      <a:r>
                        <a:rPr sz="1600" spc="-10" dirty="0">
                          <a:latin typeface="Arial"/>
                          <a:cs typeface="Arial"/>
                        </a:rPr>
                        <a:t>Grants</a:t>
                      </a:r>
                      <a:endParaRPr sz="1600" dirty="0">
                        <a:latin typeface="Arial"/>
                        <a:cs typeface="Arial"/>
                      </a:endParaRPr>
                    </a:p>
                  </a:txBody>
                  <a:tcPr marL="0" marR="0" marT="8890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BF5"/>
                    </a:solidFill>
                  </a:tcPr>
                </a:tc>
                <a:tc>
                  <a:txBody>
                    <a:bodyPr/>
                    <a:lstStyle/>
                    <a:p>
                      <a:pPr marL="132715" algn="ctr">
                        <a:lnSpc>
                          <a:spcPct val="100000"/>
                        </a:lnSpc>
                        <a:spcBef>
                          <a:spcPts val="700"/>
                        </a:spcBef>
                      </a:pPr>
                      <a:r>
                        <a:rPr sz="1600" spc="-10" dirty="0">
                          <a:latin typeface="Arial"/>
                          <a:cs typeface="Arial"/>
                        </a:rPr>
                        <a:t>Released</a:t>
                      </a:r>
                      <a:endParaRPr sz="1600" dirty="0">
                        <a:latin typeface="Arial"/>
                        <a:cs typeface="Arial"/>
                      </a:endParaRPr>
                    </a:p>
                  </a:txBody>
                  <a:tcPr marL="0" marR="0" marT="8890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BF5"/>
                    </a:solidFill>
                  </a:tcPr>
                </a:tc>
                <a:extLst>
                  <a:ext uri="{0D108BD9-81ED-4DB2-BD59-A6C34878D82A}">
                    <a16:rowId xmlns:a16="http://schemas.microsoft.com/office/drawing/2014/main" val="10002"/>
                  </a:ext>
                </a:extLst>
              </a:tr>
              <a:tr h="676728">
                <a:tc>
                  <a:txBody>
                    <a:bodyPr/>
                    <a:lstStyle/>
                    <a:p>
                      <a:pPr marL="90805">
                        <a:lnSpc>
                          <a:spcPct val="100000"/>
                        </a:lnSpc>
                        <a:spcBef>
                          <a:spcPts val="670"/>
                        </a:spcBef>
                      </a:pPr>
                      <a:r>
                        <a:rPr sz="1600" dirty="0">
                          <a:latin typeface="Arial"/>
                          <a:cs typeface="Arial"/>
                        </a:rPr>
                        <a:t>Small</a:t>
                      </a:r>
                      <a:r>
                        <a:rPr sz="1600" spc="-40" dirty="0">
                          <a:latin typeface="Arial"/>
                          <a:cs typeface="Arial"/>
                        </a:rPr>
                        <a:t> </a:t>
                      </a:r>
                      <a:r>
                        <a:rPr sz="1600" dirty="0">
                          <a:latin typeface="Arial"/>
                          <a:cs typeface="Arial"/>
                        </a:rPr>
                        <a:t>Scale</a:t>
                      </a:r>
                      <a:r>
                        <a:rPr sz="1600" spc="-40" dirty="0">
                          <a:latin typeface="Arial"/>
                          <a:cs typeface="Arial"/>
                        </a:rPr>
                        <a:t> </a:t>
                      </a:r>
                      <a:r>
                        <a:rPr sz="1600" spc="-10" dirty="0">
                          <a:latin typeface="Arial"/>
                          <a:cs typeface="Arial"/>
                        </a:rPr>
                        <a:t>Demonstrations</a:t>
                      </a:r>
                      <a:r>
                        <a:rPr sz="1600" spc="-25" dirty="0">
                          <a:latin typeface="Arial"/>
                          <a:cs typeface="Arial"/>
                        </a:rPr>
                        <a:t> of</a:t>
                      </a:r>
                      <a:endParaRPr sz="1600" dirty="0">
                        <a:latin typeface="Arial"/>
                        <a:cs typeface="Arial"/>
                      </a:endParaRPr>
                    </a:p>
                    <a:p>
                      <a:pPr marL="90805">
                        <a:lnSpc>
                          <a:spcPct val="100000"/>
                        </a:lnSpc>
                      </a:pPr>
                      <a:r>
                        <a:rPr sz="1600" dirty="0">
                          <a:latin typeface="Arial"/>
                          <a:cs typeface="Arial"/>
                        </a:rPr>
                        <a:t>DAC</a:t>
                      </a:r>
                      <a:r>
                        <a:rPr sz="1600" spc="-80" dirty="0">
                          <a:latin typeface="Arial"/>
                          <a:cs typeface="Arial"/>
                        </a:rPr>
                        <a:t> </a:t>
                      </a:r>
                      <a:r>
                        <a:rPr sz="1600" spc="-10" dirty="0">
                          <a:latin typeface="Arial"/>
                          <a:cs typeface="Arial"/>
                        </a:rPr>
                        <a:t>Technologies</a:t>
                      </a:r>
                      <a:endParaRPr sz="1600" dirty="0">
                        <a:latin typeface="Arial"/>
                        <a:cs typeface="Arial"/>
                      </a:endParaRPr>
                    </a:p>
                  </a:txBody>
                  <a:tcPr marL="0" marR="0" marT="850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4EA"/>
                    </a:solidFill>
                  </a:tcPr>
                </a:tc>
                <a:tc>
                  <a:txBody>
                    <a:bodyPr/>
                    <a:lstStyle/>
                    <a:p>
                      <a:pPr algn="ctr">
                        <a:lnSpc>
                          <a:spcPct val="100000"/>
                        </a:lnSpc>
                        <a:spcBef>
                          <a:spcPts val="20"/>
                        </a:spcBef>
                      </a:pPr>
                      <a:endParaRPr sz="1400" dirty="0">
                        <a:latin typeface="Times New Roman"/>
                        <a:cs typeface="Times New Roman"/>
                      </a:endParaRPr>
                    </a:p>
                    <a:p>
                      <a:pPr marL="109855" algn="ctr">
                        <a:lnSpc>
                          <a:spcPct val="100000"/>
                        </a:lnSpc>
                      </a:pPr>
                      <a:r>
                        <a:rPr sz="1600" dirty="0">
                          <a:latin typeface="Arial"/>
                          <a:cs typeface="Arial"/>
                        </a:rPr>
                        <a:t>Late</a:t>
                      </a:r>
                      <a:r>
                        <a:rPr sz="1600" spc="-40" dirty="0">
                          <a:latin typeface="Arial"/>
                          <a:cs typeface="Arial"/>
                        </a:rPr>
                        <a:t> </a:t>
                      </a:r>
                      <a:r>
                        <a:rPr sz="1600" spc="-20" dirty="0">
                          <a:latin typeface="Arial"/>
                          <a:cs typeface="Arial"/>
                        </a:rPr>
                        <a:t>2023</a:t>
                      </a:r>
                      <a:endParaRPr sz="1600" dirty="0">
                        <a:latin typeface="Arial"/>
                        <a:cs typeface="Arial"/>
                      </a:endParaRPr>
                    </a:p>
                  </a:txBody>
                  <a:tcPr marL="0" marR="0" marT="254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4EA"/>
                    </a:solidFill>
                  </a:tcPr>
                </a:tc>
                <a:extLst>
                  <a:ext uri="{0D108BD9-81ED-4DB2-BD59-A6C34878D82A}">
                    <a16:rowId xmlns:a16="http://schemas.microsoft.com/office/drawing/2014/main" val="10003"/>
                  </a:ext>
                </a:extLst>
              </a:tr>
              <a:tr h="913454">
                <a:tc>
                  <a:txBody>
                    <a:bodyPr/>
                    <a:lstStyle/>
                    <a:p>
                      <a:pPr marL="91440" marR="197485">
                        <a:lnSpc>
                          <a:spcPct val="100000"/>
                        </a:lnSpc>
                        <a:spcBef>
                          <a:spcPts val="630"/>
                        </a:spcBef>
                      </a:pPr>
                      <a:r>
                        <a:rPr sz="1600">
                          <a:latin typeface="Arial"/>
                          <a:cs typeface="Arial"/>
                        </a:rPr>
                        <a:t>Community</a:t>
                      </a:r>
                      <a:r>
                        <a:rPr sz="1600" spc="-60">
                          <a:latin typeface="Arial"/>
                          <a:cs typeface="Arial"/>
                        </a:rPr>
                        <a:t> </a:t>
                      </a:r>
                      <a:r>
                        <a:rPr sz="1600" spc="-10">
                          <a:latin typeface="Arial"/>
                          <a:cs typeface="Arial"/>
                        </a:rPr>
                        <a:t>Engagement</a:t>
                      </a:r>
                      <a:r>
                        <a:rPr sz="1600" spc="-50">
                          <a:latin typeface="Arial"/>
                          <a:cs typeface="Arial"/>
                        </a:rPr>
                        <a:t> </a:t>
                      </a:r>
                      <a:r>
                        <a:rPr sz="1600" spc="-25">
                          <a:latin typeface="Arial"/>
                          <a:cs typeface="Arial"/>
                        </a:rPr>
                        <a:t>and </a:t>
                      </a:r>
                      <a:r>
                        <a:rPr sz="1600">
                          <a:latin typeface="Arial"/>
                          <a:cs typeface="Arial"/>
                        </a:rPr>
                        <a:t>Outreach</a:t>
                      </a:r>
                      <a:r>
                        <a:rPr sz="1600" spc="-25">
                          <a:latin typeface="Arial"/>
                          <a:cs typeface="Arial"/>
                        </a:rPr>
                        <a:t> </a:t>
                      </a:r>
                      <a:r>
                        <a:rPr sz="1600">
                          <a:latin typeface="Arial"/>
                          <a:cs typeface="Arial"/>
                        </a:rPr>
                        <a:t>-</a:t>
                      </a:r>
                      <a:r>
                        <a:rPr sz="1600" spc="-35">
                          <a:latin typeface="Arial"/>
                          <a:cs typeface="Arial"/>
                        </a:rPr>
                        <a:t> </a:t>
                      </a:r>
                      <a:r>
                        <a:rPr sz="1600">
                          <a:latin typeface="Arial"/>
                          <a:cs typeface="Arial"/>
                        </a:rPr>
                        <a:t>facilitate</a:t>
                      </a:r>
                      <a:r>
                        <a:rPr sz="1600" spc="-55">
                          <a:latin typeface="Arial"/>
                          <a:cs typeface="Arial"/>
                        </a:rPr>
                        <a:t> </a:t>
                      </a:r>
                      <a:r>
                        <a:rPr sz="1600" spc="-10">
                          <a:latin typeface="Arial"/>
                          <a:cs typeface="Arial"/>
                        </a:rPr>
                        <a:t>education </a:t>
                      </a:r>
                      <a:r>
                        <a:rPr sz="1600">
                          <a:latin typeface="Arial"/>
                          <a:cs typeface="Arial"/>
                        </a:rPr>
                        <a:t>and</a:t>
                      </a:r>
                      <a:r>
                        <a:rPr sz="1600" spc="-65">
                          <a:latin typeface="Arial"/>
                          <a:cs typeface="Arial"/>
                        </a:rPr>
                        <a:t> </a:t>
                      </a:r>
                      <a:r>
                        <a:rPr sz="1600">
                          <a:latin typeface="Arial"/>
                          <a:cs typeface="Arial"/>
                        </a:rPr>
                        <a:t>community</a:t>
                      </a:r>
                      <a:r>
                        <a:rPr sz="1600" spc="-45">
                          <a:latin typeface="Arial"/>
                          <a:cs typeface="Arial"/>
                        </a:rPr>
                        <a:t> </a:t>
                      </a:r>
                      <a:r>
                        <a:rPr sz="1600" spc="-20">
                          <a:latin typeface="Arial"/>
                          <a:cs typeface="Arial"/>
                        </a:rPr>
                        <a:t>needs</a:t>
                      </a:r>
                      <a:endParaRPr sz="1600">
                        <a:latin typeface="Arial"/>
                        <a:cs typeface="Arial"/>
                      </a:endParaRPr>
                    </a:p>
                  </a:txBody>
                  <a:tcPr marL="0" marR="0" marT="8001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BF5"/>
                    </a:solidFill>
                  </a:tcPr>
                </a:tc>
                <a:tc>
                  <a:txBody>
                    <a:bodyPr/>
                    <a:lstStyle/>
                    <a:p>
                      <a:pPr algn="ctr">
                        <a:lnSpc>
                          <a:spcPct val="100000"/>
                        </a:lnSpc>
                        <a:spcBef>
                          <a:spcPts val="20"/>
                        </a:spcBef>
                      </a:pPr>
                      <a:endParaRPr sz="2200" dirty="0">
                        <a:latin typeface="Times New Roman"/>
                        <a:cs typeface="Times New Roman"/>
                      </a:endParaRPr>
                    </a:p>
                    <a:p>
                      <a:pPr marL="109855" algn="ctr">
                        <a:lnSpc>
                          <a:spcPct val="100000"/>
                        </a:lnSpc>
                      </a:pPr>
                      <a:r>
                        <a:rPr sz="1600" dirty="0">
                          <a:latin typeface="Arial"/>
                          <a:cs typeface="Arial"/>
                        </a:rPr>
                        <a:t>Late</a:t>
                      </a:r>
                      <a:r>
                        <a:rPr sz="1600" spc="-40" dirty="0">
                          <a:latin typeface="Arial"/>
                          <a:cs typeface="Arial"/>
                        </a:rPr>
                        <a:t> </a:t>
                      </a:r>
                      <a:r>
                        <a:rPr sz="1600" spc="-20" dirty="0">
                          <a:latin typeface="Arial"/>
                          <a:cs typeface="Arial"/>
                        </a:rPr>
                        <a:t>2023</a:t>
                      </a:r>
                      <a:endParaRPr sz="1600" dirty="0">
                        <a:latin typeface="Arial"/>
                        <a:cs typeface="Arial"/>
                      </a:endParaRPr>
                    </a:p>
                  </a:txBody>
                  <a:tcPr marL="0" marR="0" marT="254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BF5"/>
                    </a:solidFill>
                  </a:tcPr>
                </a:tc>
                <a:extLst>
                  <a:ext uri="{0D108BD9-81ED-4DB2-BD59-A6C34878D82A}">
                    <a16:rowId xmlns:a16="http://schemas.microsoft.com/office/drawing/2014/main" val="10004"/>
                  </a:ext>
                </a:extLst>
              </a:tr>
              <a:tr h="432926">
                <a:tc>
                  <a:txBody>
                    <a:bodyPr/>
                    <a:lstStyle/>
                    <a:p>
                      <a:pPr marL="91440">
                        <a:lnSpc>
                          <a:spcPct val="100000"/>
                        </a:lnSpc>
                        <a:spcBef>
                          <a:spcPts val="685"/>
                        </a:spcBef>
                      </a:pPr>
                      <a:r>
                        <a:rPr sz="1600" spc="-35" dirty="0">
                          <a:latin typeface="Arial"/>
                          <a:cs typeface="Arial"/>
                        </a:rPr>
                        <a:t>Technical</a:t>
                      </a:r>
                      <a:r>
                        <a:rPr sz="1600" spc="-105" dirty="0">
                          <a:latin typeface="Arial"/>
                          <a:cs typeface="Arial"/>
                        </a:rPr>
                        <a:t> </a:t>
                      </a:r>
                      <a:r>
                        <a:rPr sz="1600" dirty="0">
                          <a:latin typeface="Arial"/>
                          <a:cs typeface="Arial"/>
                        </a:rPr>
                        <a:t>Assistance</a:t>
                      </a:r>
                      <a:r>
                        <a:rPr sz="1600" spc="-30" dirty="0">
                          <a:latin typeface="Arial"/>
                          <a:cs typeface="Arial"/>
                        </a:rPr>
                        <a:t> </a:t>
                      </a:r>
                      <a:r>
                        <a:rPr sz="1600" dirty="0">
                          <a:latin typeface="Arial"/>
                          <a:cs typeface="Arial"/>
                        </a:rPr>
                        <a:t>&amp;</a:t>
                      </a:r>
                      <a:r>
                        <a:rPr sz="1600" spc="-90" dirty="0">
                          <a:latin typeface="Arial"/>
                          <a:cs typeface="Arial"/>
                        </a:rPr>
                        <a:t> </a:t>
                      </a:r>
                      <a:r>
                        <a:rPr sz="1600" spc="-20" dirty="0">
                          <a:latin typeface="Arial"/>
                          <a:cs typeface="Arial"/>
                        </a:rPr>
                        <a:t>Admin</a:t>
                      </a:r>
                      <a:endParaRPr sz="1600" dirty="0">
                        <a:latin typeface="Arial"/>
                        <a:cs typeface="Arial"/>
                      </a:endParaRPr>
                    </a:p>
                  </a:txBody>
                  <a:tcPr marL="0" marR="0" marT="8699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4EA"/>
                    </a:solidFill>
                  </a:tcPr>
                </a:tc>
                <a:tc>
                  <a:txBody>
                    <a:bodyPr/>
                    <a:lstStyle/>
                    <a:p>
                      <a:pPr marL="144780" algn="ctr">
                        <a:lnSpc>
                          <a:spcPct val="100000"/>
                        </a:lnSpc>
                        <a:spcBef>
                          <a:spcPts val="685"/>
                        </a:spcBef>
                      </a:pPr>
                      <a:r>
                        <a:rPr sz="1600" spc="-20" dirty="0">
                          <a:latin typeface="Arial"/>
                          <a:cs typeface="Arial"/>
                        </a:rPr>
                        <a:t>On-</a:t>
                      </a:r>
                      <a:r>
                        <a:rPr sz="1600" spc="-10" dirty="0">
                          <a:latin typeface="Arial"/>
                          <a:cs typeface="Arial"/>
                        </a:rPr>
                        <a:t>going</a:t>
                      </a:r>
                      <a:endParaRPr sz="1600" dirty="0">
                        <a:latin typeface="Arial"/>
                        <a:cs typeface="Arial"/>
                      </a:endParaRPr>
                    </a:p>
                  </a:txBody>
                  <a:tcPr marL="0" marR="0" marT="86995"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4EA"/>
                    </a:solidFill>
                  </a:tcPr>
                </a:tc>
                <a:extLst>
                  <a:ext uri="{0D108BD9-81ED-4DB2-BD59-A6C34878D82A}">
                    <a16:rowId xmlns:a16="http://schemas.microsoft.com/office/drawing/2014/main" val="10005"/>
                  </a:ext>
                </a:extLst>
              </a:tr>
              <a:tr h="293978">
                <a:tc>
                  <a:txBody>
                    <a:bodyPr/>
                    <a:lstStyle/>
                    <a:p>
                      <a:pPr marR="83185" algn="ctr">
                        <a:lnSpc>
                          <a:spcPct val="100000"/>
                        </a:lnSpc>
                        <a:spcBef>
                          <a:spcPts val="365"/>
                        </a:spcBef>
                      </a:pPr>
                      <a:r>
                        <a:rPr sz="1600" b="1" spc="-10" dirty="0">
                          <a:latin typeface="Arial"/>
                          <a:cs typeface="Arial"/>
                        </a:rPr>
                        <a:t>TOTAL</a:t>
                      </a:r>
                      <a:r>
                        <a:rPr lang="en-US" sz="1600" b="1" spc="-10" dirty="0">
                          <a:latin typeface="Arial"/>
                          <a:cs typeface="Arial"/>
                        </a:rPr>
                        <a:t> $75M</a:t>
                      </a:r>
                      <a:endParaRPr sz="1600" b="1" dirty="0">
                        <a:latin typeface="Arial"/>
                        <a:cs typeface="Arial"/>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BF5"/>
                    </a:solidFill>
                  </a:tcPr>
                </a:tc>
                <a:tc>
                  <a:txBody>
                    <a:bodyPr/>
                    <a:lstStyle/>
                    <a:p>
                      <a:pPr>
                        <a:lnSpc>
                          <a:spcPct val="100000"/>
                        </a:lnSpc>
                      </a:pPr>
                      <a:endParaRPr sz="16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7EBF5"/>
                    </a:solidFill>
                  </a:tcPr>
                </a:tc>
                <a:extLst>
                  <a:ext uri="{0D108BD9-81ED-4DB2-BD59-A6C34878D82A}">
                    <a16:rowId xmlns:a16="http://schemas.microsoft.com/office/drawing/2014/main" val="10006"/>
                  </a:ext>
                </a:extLst>
              </a:tr>
            </a:tbl>
          </a:graphicData>
        </a:graphic>
      </p:graphicFrame>
      <p:sp>
        <p:nvSpPr>
          <p:cNvPr id="11" name="object 11"/>
          <p:cNvSpPr txBox="1"/>
          <p:nvPr/>
        </p:nvSpPr>
        <p:spPr>
          <a:xfrm>
            <a:off x="6198400" y="5654054"/>
            <a:ext cx="5745480" cy="656590"/>
          </a:xfrm>
          <a:prstGeom prst="rect">
            <a:avLst/>
          </a:prstGeom>
        </p:spPr>
        <p:txBody>
          <a:bodyPr vert="horz" wrap="square" lIns="0" tIns="0" rIns="0" bIns="0" rtlCol="0">
            <a:spAutoFit/>
          </a:bodyPr>
          <a:lstStyle/>
          <a:p>
            <a:pPr marL="12700" marR="0" lvl="0" indent="0" defTabSz="914400" eaLnBrk="1" fontAlgn="auto" latinLnBrk="0" hangingPunct="1">
              <a:lnSpc>
                <a:spcPts val="2045"/>
              </a:lnSpc>
              <a:spcBef>
                <a:spcPts val="0"/>
              </a:spcBef>
              <a:spcAft>
                <a:spcPts val="0"/>
              </a:spcAft>
              <a:buClrTx/>
              <a:buSzTx/>
              <a:buFontTx/>
              <a:buNone/>
              <a:tabLst/>
              <a:defRPr/>
            </a:pPr>
            <a:r>
              <a:rPr kumimoji="0" sz="2200" b="0" i="0" u="none" strike="noStrike" kern="0" cap="none" spc="-10" normalizeH="0" baseline="0" noProof="0" dirty="0">
                <a:ln>
                  <a:noFill/>
                </a:ln>
                <a:solidFill>
                  <a:srgbClr val="FF0000"/>
                </a:solidFill>
                <a:effectLst/>
                <a:uLnTx/>
                <a:uFillTx/>
                <a:latin typeface="Arial"/>
                <a:cs typeface="Arial"/>
              </a:rPr>
              <a:t>*</a:t>
            </a:r>
            <a:r>
              <a:rPr kumimoji="0" sz="2200" b="0" i="0" u="none" strike="noStrike" kern="0" cap="none" spc="-254" normalizeH="0" baseline="0" noProof="0" dirty="0">
                <a:ln>
                  <a:noFill/>
                </a:ln>
                <a:solidFill>
                  <a:srgbClr val="FF0000"/>
                </a:solidFill>
                <a:effectLst/>
                <a:uLnTx/>
                <a:uFillTx/>
                <a:latin typeface="Arial"/>
                <a:cs typeface="Arial"/>
              </a:rPr>
              <a:t> </a:t>
            </a:r>
            <a:r>
              <a:rPr kumimoji="0" sz="1300" b="0" i="0" u="none" strike="noStrike" kern="0" cap="none" spc="0" normalizeH="0" baseline="0" noProof="0" dirty="0">
                <a:ln>
                  <a:noFill/>
                </a:ln>
                <a:solidFill>
                  <a:srgbClr val="073762"/>
                </a:solidFill>
                <a:effectLst/>
                <a:uLnTx/>
                <a:uFillTx/>
                <a:latin typeface="Arial"/>
                <a:cs typeface="Arial"/>
              </a:rPr>
              <a:t>Options</a:t>
            </a:r>
            <a:r>
              <a:rPr kumimoji="0" sz="1300" b="0" i="0" u="none" strike="noStrike" kern="0" cap="none" spc="-45" normalizeH="0" baseline="0" noProof="0" dirty="0">
                <a:ln>
                  <a:noFill/>
                </a:ln>
                <a:solidFill>
                  <a:srgbClr val="073762"/>
                </a:solidFill>
                <a:effectLst/>
                <a:uLnTx/>
                <a:uFillTx/>
                <a:latin typeface="Arial"/>
                <a:cs typeface="Arial"/>
              </a:rPr>
              <a:t> </a:t>
            </a:r>
            <a:r>
              <a:rPr kumimoji="0" sz="1300" b="0" i="0" u="none" strike="noStrike" kern="0" cap="none" spc="-10" normalizeH="0" baseline="0" noProof="0" dirty="0">
                <a:ln>
                  <a:noFill/>
                </a:ln>
                <a:solidFill>
                  <a:srgbClr val="073762"/>
                </a:solidFill>
                <a:effectLst/>
                <a:uLnTx/>
                <a:uFillTx/>
                <a:latin typeface="Arial"/>
                <a:cs typeface="Arial"/>
              </a:rPr>
              <a:t>considered:</a:t>
            </a:r>
            <a:endParaRPr kumimoji="0" sz="1300" b="0" i="0" u="none" strike="noStrike" kern="0" cap="none" spc="0" normalizeH="0" baseline="0" noProof="0" dirty="0">
              <a:ln>
                <a:noFill/>
              </a:ln>
              <a:solidFill>
                <a:sysClr val="windowText" lastClr="000000"/>
              </a:solidFill>
              <a:effectLst/>
              <a:uLnTx/>
              <a:uFillTx/>
              <a:latin typeface="Arial"/>
              <a:cs typeface="Arial"/>
            </a:endParaRPr>
          </a:p>
          <a:p>
            <a:pPr marL="184785" marR="0" lvl="0" indent="-172720" defTabSz="914400" eaLnBrk="1" fontAlgn="auto" latinLnBrk="0" hangingPunct="1">
              <a:lnSpc>
                <a:spcPct val="100000"/>
              </a:lnSpc>
              <a:spcBef>
                <a:spcPts val="20"/>
              </a:spcBef>
              <a:spcAft>
                <a:spcPts val="0"/>
              </a:spcAft>
              <a:buClrTx/>
              <a:buSzTx/>
              <a:buFontTx/>
              <a:buChar char="•"/>
              <a:tabLst>
                <a:tab pos="185420" algn="l"/>
              </a:tabLst>
              <a:defRPr/>
            </a:pPr>
            <a:r>
              <a:rPr kumimoji="0" sz="1300" b="0" i="0" u="none" strike="noStrike" kern="0" cap="none" spc="0" normalizeH="0" baseline="0" noProof="0" dirty="0">
                <a:ln>
                  <a:noFill/>
                </a:ln>
                <a:solidFill>
                  <a:srgbClr val="073762"/>
                </a:solidFill>
                <a:effectLst/>
                <a:uLnTx/>
                <a:uFillTx/>
                <a:latin typeface="Arial"/>
                <a:cs typeface="Arial"/>
              </a:rPr>
              <a:t>Building</a:t>
            </a:r>
            <a:r>
              <a:rPr kumimoji="0" sz="1300" b="0" i="0" u="none" strike="noStrike" kern="0" cap="none" spc="-35" normalizeH="0" baseline="0" noProof="0" dirty="0">
                <a:ln>
                  <a:noFill/>
                </a:ln>
                <a:solidFill>
                  <a:srgbClr val="073762"/>
                </a:solidFill>
                <a:effectLst/>
                <a:uLnTx/>
                <a:uFillTx/>
                <a:latin typeface="Arial"/>
                <a:cs typeface="Arial"/>
              </a:rPr>
              <a:t> </a:t>
            </a:r>
            <a:r>
              <a:rPr kumimoji="0" sz="1300" b="0" i="0" u="none" strike="noStrike" kern="0" cap="none" spc="0" normalizeH="0" baseline="0" noProof="0" dirty="0">
                <a:ln>
                  <a:noFill/>
                </a:ln>
                <a:solidFill>
                  <a:srgbClr val="073762"/>
                </a:solidFill>
                <a:effectLst/>
                <a:uLnTx/>
                <a:uFillTx/>
                <a:latin typeface="Arial"/>
                <a:cs typeface="Arial"/>
              </a:rPr>
              <a:t>center</a:t>
            </a:r>
            <a:r>
              <a:rPr kumimoji="0" sz="1300" b="0" i="0" u="none" strike="noStrike" kern="0" cap="none" spc="-30" normalizeH="0" baseline="0" noProof="0" dirty="0">
                <a:ln>
                  <a:noFill/>
                </a:ln>
                <a:solidFill>
                  <a:srgbClr val="073762"/>
                </a:solidFill>
                <a:effectLst/>
                <a:uLnTx/>
                <a:uFillTx/>
                <a:latin typeface="Arial"/>
                <a:cs typeface="Arial"/>
              </a:rPr>
              <a:t> </a:t>
            </a:r>
            <a:r>
              <a:rPr kumimoji="0" sz="1300" b="0" i="0" u="none" strike="noStrike" kern="0" cap="none" spc="0" normalizeH="0" baseline="0" noProof="0" dirty="0">
                <a:ln>
                  <a:noFill/>
                </a:ln>
                <a:solidFill>
                  <a:srgbClr val="073762"/>
                </a:solidFill>
                <a:effectLst/>
                <a:uLnTx/>
                <a:uFillTx/>
                <a:latin typeface="Arial"/>
                <a:cs typeface="Arial"/>
              </a:rPr>
              <a:t>in</a:t>
            </a:r>
            <a:r>
              <a:rPr kumimoji="0" sz="1300" b="0" i="0" u="none" strike="noStrike" kern="0" cap="none" spc="-50" normalizeH="0" baseline="0" noProof="0" dirty="0">
                <a:ln>
                  <a:noFill/>
                </a:ln>
                <a:solidFill>
                  <a:srgbClr val="073762"/>
                </a:solidFill>
                <a:effectLst/>
                <a:uLnTx/>
                <a:uFillTx/>
                <a:latin typeface="Arial"/>
                <a:cs typeface="Arial"/>
              </a:rPr>
              <a:t> </a:t>
            </a:r>
            <a:r>
              <a:rPr kumimoji="0" sz="1300" b="0" i="0" u="none" strike="noStrike" kern="0" cap="none" spc="-10" normalizeH="0" baseline="0" noProof="0" dirty="0">
                <a:ln>
                  <a:noFill/>
                </a:ln>
                <a:solidFill>
                  <a:srgbClr val="073762"/>
                </a:solidFill>
                <a:effectLst/>
                <a:uLnTx/>
                <a:uFillTx/>
                <a:latin typeface="Arial"/>
                <a:cs typeface="Arial"/>
              </a:rPr>
              <a:t>California</a:t>
            </a:r>
            <a:endParaRPr kumimoji="0" sz="1300" b="0" i="0" u="none" strike="noStrike" kern="0" cap="none" spc="0" normalizeH="0" baseline="0" noProof="0" dirty="0">
              <a:ln>
                <a:noFill/>
              </a:ln>
              <a:solidFill>
                <a:sysClr val="windowText" lastClr="000000"/>
              </a:solidFill>
              <a:effectLst/>
              <a:uLnTx/>
              <a:uFillTx/>
              <a:latin typeface="Arial"/>
              <a:cs typeface="Arial"/>
            </a:endParaRPr>
          </a:p>
          <a:p>
            <a:pPr marL="184785" marR="0" lvl="0" indent="-172720" defTabSz="914400" eaLnBrk="1" fontAlgn="auto" latinLnBrk="0" hangingPunct="1">
              <a:lnSpc>
                <a:spcPct val="100000"/>
              </a:lnSpc>
              <a:spcBef>
                <a:spcPts val="5"/>
              </a:spcBef>
              <a:spcAft>
                <a:spcPts val="0"/>
              </a:spcAft>
              <a:buClrTx/>
              <a:buSzTx/>
              <a:buFontTx/>
              <a:buChar char="•"/>
              <a:tabLst>
                <a:tab pos="185420" algn="l"/>
              </a:tabLst>
              <a:defRPr/>
            </a:pPr>
            <a:r>
              <a:rPr kumimoji="0" sz="1300" b="0" i="0" u="none" strike="noStrike" kern="0" cap="none" spc="0" normalizeH="0" baseline="0" noProof="0" dirty="0">
                <a:ln>
                  <a:noFill/>
                </a:ln>
                <a:solidFill>
                  <a:srgbClr val="073762"/>
                </a:solidFill>
                <a:effectLst/>
                <a:uLnTx/>
                <a:uFillTx/>
                <a:latin typeface="Arial"/>
                <a:cs typeface="Arial"/>
              </a:rPr>
              <a:t>Grants</a:t>
            </a:r>
            <a:r>
              <a:rPr kumimoji="0" sz="1300" b="0" i="0" u="none" strike="noStrike" kern="0" cap="none" spc="-25" normalizeH="0" baseline="0" noProof="0" dirty="0">
                <a:ln>
                  <a:noFill/>
                </a:ln>
                <a:solidFill>
                  <a:srgbClr val="073762"/>
                </a:solidFill>
                <a:effectLst/>
                <a:uLnTx/>
                <a:uFillTx/>
                <a:latin typeface="Arial"/>
                <a:cs typeface="Arial"/>
              </a:rPr>
              <a:t> </a:t>
            </a:r>
            <a:r>
              <a:rPr kumimoji="0" sz="1300" b="0" i="0" u="none" strike="noStrike" kern="0" cap="none" spc="0" normalizeH="0" baseline="0" noProof="0" dirty="0">
                <a:ln>
                  <a:noFill/>
                </a:ln>
                <a:solidFill>
                  <a:srgbClr val="073762"/>
                </a:solidFill>
                <a:effectLst/>
                <a:uLnTx/>
                <a:uFillTx/>
                <a:latin typeface="Arial"/>
                <a:cs typeface="Arial"/>
              </a:rPr>
              <a:t>or</a:t>
            </a:r>
            <a:r>
              <a:rPr kumimoji="0" sz="1300" b="0" i="0" u="none" strike="noStrike" kern="0" cap="none" spc="-30" normalizeH="0" baseline="0" noProof="0" dirty="0">
                <a:ln>
                  <a:noFill/>
                </a:ln>
                <a:solidFill>
                  <a:srgbClr val="073762"/>
                </a:solidFill>
                <a:effectLst/>
                <a:uLnTx/>
                <a:uFillTx/>
                <a:latin typeface="Arial"/>
                <a:cs typeface="Arial"/>
              </a:rPr>
              <a:t> </a:t>
            </a:r>
            <a:r>
              <a:rPr kumimoji="0" sz="1300" b="0" i="0" u="none" strike="noStrike" kern="0" cap="none" spc="0" normalizeH="0" baseline="0" noProof="0" dirty="0">
                <a:ln>
                  <a:noFill/>
                </a:ln>
                <a:solidFill>
                  <a:srgbClr val="073762"/>
                </a:solidFill>
                <a:effectLst/>
                <a:uLnTx/>
                <a:uFillTx/>
                <a:latin typeface="Arial"/>
                <a:cs typeface="Arial"/>
              </a:rPr>
              <a:t>vouchers for</a:t>
            </a:r>
            <a:r>
              <a:rPr kumimoji="0" sz="1300" b="0" i="0" u="none" strike="noStrike" kern="0" cap="none" spc="-35" normalizeH="0" baseline="0" noProof="0" dirty="0">
                <a:ln>
                  <a:noFill/>
                </a:ln>
                <a:solidFill>
                  <a:srgbClr val="073762"/>
                </a:solidFill>
                <a:effectLst/>
                <a:uLnTx/>
                <a:uFillTx/>
                <a:latin typeface="Arial"/>
                <a:cs typeface="Arial"/>
              </a:rPr>
              <a:t> </a:t>
            </a:r>
            <a:r>
              <a:rPr kumimoji="0" sz="1300" b="0" i="0" u="none" strike="noStrike" kern="0" cap="none" spc="0" normalizeH="0" baseline="0" noProof="0" dirty="0">
                <a:ln>
                  <a:noFill/>
                </a:ln>
                <a:solidFill>
                  <a:srgbClr val="073762"/>
                </a:solidFill>
                <a:effectLst/>
                <a:uLnTx/>
                <a:uFillTx/>
                <a:latin typeface="Arial"/>
                <a:cs typeface="Arial"/>
              </a:rPr>
              <a:t>tech</a:t>
            </a:r>
            <a:r>
              <a:rPr kumimoji="0" sz="1300" b="0" i="0" u="none" strike="noStrike" kern="0" cap="none" spc="-20" normalizeH="0" baseline="0" noProof="0" dirty="0">
                <a:ln>
                  <a:noFill/>
                </a:ln>
                <a:solidFill>
                  <a:srgbClr val="073762"/>
                </a:solidFill>
                <a:effectLst/>
                <a:uLnTx/>
                <a:uFillTx/>
                <a:latin typeface="Arial"/>
                <a:cs typeface="Arial"/>
              </a:rPr>
              <a:t> </a:t>
            </a:r>
            <a:r>
              <a:rPr kumimoji="0" sz="1300" b="0" i="0" u="none" strike="noStrike" kern="0" cap="none" spc="0" normalizeH="0" baseline="0" noProof="0" dirty="0">
                <a:ln>
                  <a:noFill/>
                </a:ln>
                <a:solidFill>
                  <a:srgbClr val="073762"/>
                </a:solidFill>
                <a:effectLst/>
                <a:uLnTx/>
                <a:uFillTx/>
                <a:latin typeface="Arial"/>
                <a:cs typeface="Arial"/>
              </a:rPr>
              <a:t>providers to</a:t>
            </a:r>
            <a:r>
              <a:rPr kumimoji="0" sz="1300" b="0" i="0" u="none" strike="noStrike" kern="0" cap="none" spc="-30" normalizeH="0" baseline="0" noProof="0" dirty="0">
                <a:ln>
                  <a:noFill/>
                </a:ln>
                <a:solidFill>
                  <a:srgbClr val="073762"/>
                </a:solidFill>
                <a:effectLst/>
                <a:uLnTx/>
                <a:uFillTx/>
                <a:latin typeface="Arial"/>
                <a:cs typeface="Arial"/>
              </a:rPr>
              <a:t> </a:t>
            </a:r>
            <a:r>
              <a:rPr kumimoji="0" sz="1300" b="0" i="0" u="none" strike="noStrike" kern="0" cap="none" spc="0" normalizeH="0" baseline="0" noProof="0" dirty="0">
                <a:ln>
                  <a:noFill/>
                </a:ln>
                <a:solidFill>
                  <a:srgbClr val="073762"/>
                </a:solidFill>
                <a:effectLst/>
                <a:uLnTx/>
                <a:uFillTx/>
                <a:latin typeface="Arial"/>
                <a:cs typeface="Arial"/>
              </a:rPr>
              <a:t>test</a:t>
            </a:r>
            <a:r>
              <a:rPr kumimoji="0" sz="1300" b="0" i="0" u="none" strike="noStrike" kern="0" cap="none" spc="-35" normalizeH="0" baseline="0" noProof="0" dirty="0">
                <a:ln>
                  <a:noFill/>
                </a:ln>
                <a:solidFill>
                  <a:srgbClr val="073762"/>
                </a:solidFill>
                <a:effectLst/>
                <a:uLnTx/>
                <a:uFillTx/>
                <a:latin typeface="Arial"/>
                <a:cs typeface="Arial"/>
              </a:rPr>
              <a:t> </a:t>
            </a:r>
            <a:r>
              <a:rPr kumimoji="0" sz="1300" b="0" i="0" u="none" strike="noStrike" kern="0" cap="none" spc="0" normalizeH="0" baseline="0" noProof="0" dirty="0">
                <a:ln>
                  <a:noFill/>
                </a:ln>
                <a:solidFill>
                  <a:srgbClr val="073762"/>
                </a:solidFill>
                <a:effectLst/>
                <a:uLnTx/>
                <a:uFillTx/>
                <a:latin typeface="Arial"/>
                <a:cs typeface="Arial"/>
              </a:rPr>
              <a:t>at</a:t>
            </a:r>
            <a:r>
              <a:rPr kumimoji="0" sz="1300" b="0" i="0" u="none" strike="noStrike" kern="0" cap="none" spc="-30" normalizeH="0" baseline="0" noProof="0" dirty="0">
                <a:ln>
                  <a:noFill/>
                </a:ln>
                <a:solidFill>
                  <a:srgbClr val="073762"/>
                </a:solidFill>
                <a:effectLst/>
                <a:uLnTx/>
                <a:uFillTx/>
                <a:latin typeface="Arial"/>
                <a:cs typeface="Arial"/>
              </a:rPr>
              <a:t> </a:t>
            </a:r>
            <a:r>
              <a:rPr kumimoji="0" sz="1300" b="0" i="0" u="none" strike="noStrike" kern="0" cap="none" spc="0" normalizeH="0" baseline="0" noProof="0" dirty="0">
                <a:ln>
                  <a:noFill/>
                </a:ln>
                <a:solidFill>
                  <a:srgbClr val="073762"/>
                </a:solidFill>
                <a:effectLst/>
                <a:uLnTx/>
                <a:uFillTx/>
                <a:latin typeface="Arial"/>
                <a:cs typeface="Arial"/>
              </a:rPr>
              <a:t>existing</a:t>
            </a:r>
            <a:r>
              <a:rPr kumimoji="0" sz="1300" b="0" i="0" u="none" strike="noStrike" kern="0" cap="none" spc="-15" normalizeH="0" baseline="0" noProof="0" dirty="0">
                <a:ln>
                  <a:noFill/>
                </a:ln>
                <a:solidFill>
                  <a:srgbClr val="073762"/>
                </a:solidFill>
                <a:effectLst/>
                <a:uLnTx/>
                <a:uFillTx/>
                <a:latin typeface="Arial"/>
                <a:cs typeface="Arial"/>
              </a:rPr>
              <a:t> </a:t>
            </a:r>
            <a:r>
              <a:rPr kumimoji="0" sz="1300" b="0" i="0" u="none" strike="noStrike" kern="0" cap="none" spc="0" normalizeH="0" baseline="0" noProof="0" dirty="0">
                <a:ln>
                  <a:noFill/>
                </a:ln>
                <a:solidFill>
                  <a:srgbClr val="073762"/>
                </a:solidFill>
                <a:effectLst/>
                <a:uLnTx/>
                <a:uFillTx/>
                <a:latin typeface="Arial"/>
                <a:cs typeface="Arial"/>
              </a:rPr>
              <a:t>test</a:t>
            </a:r>
            <a:r>
              <a:rPr kumimoji="0" sz="1300" b="0" i="0" u="none" strike="noStrike" kern="0" cap="none" spc="-30" normalizeH="0" baseline="0" noProof="0" dirty="0">
                <a:ln>
                  <a:noFill/>
                </a:ln>
                <a:solidFill>
                  <a:srgbClr val="073762"/>
                </a:solidFill>
                <a:effectLst/>
                <a:uLnTx/>
                <a:uFillTx/>
                <a:latin typeface="Arial"/>
                <a:cs typeface="Arial"/>
              </a:rPr>
              <a:t> </a:t>
            </a:r>
            <a:r>
              <a:rPr kumimoji="0" sz="1300" b="0" i="0" u="none" strike="noStrike" kern="0" cap="none" spc="0" normalizeH="0" baseline="0" noProof="0" dirty="0">
                <a:ln>
                  <a:noFill/>
                </a:ln>
                <a:solidFill>
                  <a:srgbClr val="073762"/>
                </a:solidFill>
                <a:effectLst/>
                <a:uLnTx/>
                <a:uFillTx/>
                <a:latin typeface="Arial"/>
                <a:cs typeface="Arial"/>
              </a:rPr>
              <a:t>facilities</a:t>
            </a:r>
            <a:r>
              <a:rPr kumimoji="0" sz="1300" b="0" i="0" u="none" strike="noStrike" kern="0" cap="none" spc="-25" normalizeH="0" baseline="0" noProof="0" dirty="0">
                <a:ln>
                  <a:noFill/>
                </a:ln>
                <a:solidFill>
                  <a:srgbClr val="073762"/>
                </a:solidFill>
                <a:effectLst/>
                <a:uLnTx/>
                <a:uFillTx/>
                <a:latin typeface="Arial"/>
                <a:cs typeface="Arial"/>
              </a:rPr>
              <a:t> </a:t>
            </a:r>
            <a:r>
              <a:rPr kumimoji="0" sz="1300" b="0" i="0" u="none" strike="noStrike" kern="0" cap="none" spc="-10" normalizeH="0" baseline="0" noProof="0" dirty="0">
                <a:ln>
                  <a:noFill/>
                </a:ln>
                <a:solidFill>
                  <a:srgbClr val="073762"/>
                </a:solidFill>
                <a:effectLst/>
                <a:uLnTx/>
                <a:uFillTx/>
                <a:latin typeface="Arial"/>
                <a:cs typeface="Arial"/>
              </a:rPr>
              <a:t>(NETL)</a:t>
            </a:r>
            <a:endParaRPr kumimoji="0" sz="1300" b="0" i="0" u="none" strike="noStrike" kern="0" cap="none" spc="0" normalizeH="0" baseline="0" noProof="0" dirty="0">
              <a:ln>
                <a:noFill/>
              </a:ln>
              <a:solidFill>
                <a:sysClr val="windowText" lastClr="000000"/>
              </a:solidFill>
              <a:effectLst/>
              <a:uLnTx/>
              <a:uFillTx/>
              <a:latin typeface="Arial"/>
              <a:cs typeface="Arial"/>
            </a:endParaRPr>
          </a:p>
        </p:txBody>
      </p:sp>
    </p:spTree>
    <p:extLst>
      <p:ext uri="{BB962C8B-B14F-4D97-AF65-F5344CB8AC3E}">
        <p14:creationId xmlns:p14="http://schemas.microsoft.com/office/powerpoint/2010/main" val="1945481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ject 10" descr="CEC Logo"/>
          <p:cNvPicPr/>
          <p:nvPr/>
        </p:nvPicPr>
        <p:blipFill>
          <a:blip r:embed="rId2" cstate="print"/>
          <a:stretch>
            <a:fillRect/>
          </a:stretch>
        </p:blipFill>
        <p:spPr>
          <a:xfrm>
            <a:off x="398318" y="220891"/>
            <a:ext cx="1454602" cy="1209665"/>
          </a:xfrm>
          <a:prstGeom prst="rect">
            <a:avLst/>
          </a:prstGeom>
        </p:spPr>
      </p:pic>
      <p:pic>
        <p:nvPicPr>
          <p:cNvPr id="3" name="object 3" descr="This is the title of the slide."/>
          <p:cNvPicPr/>
          <p:nvPr/>
        </p:nvPicPr>
        <p:blipFill rotWithShape="1">
          <a:blip r:embed="rId3" cstate="print"/>
          <a:srcRect l="31292" r="-8" b="-8"/>
          <a:stretch/>
        </p:blipFill>
        <p:spPr>
          <a:xfrm>
            <a:off x="3189428" y="207283"/>
            <a:ext cx="4549518" cy="2254680"/>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sp>
        <p:nvSpPr>
          <p:cNvPr id="25" name="Title 3">
            <a:extLst>
              <a:ext uri="{FF2B5EF4-FFF2-40B4-BE49-F238E27FC236}">
                <a16:creationId xmlns:a16="http://schemas.microsoft.com/office/drawing/2014/main" id="{DFD84FA4-D0CE-0FC8-DE3A-28F5460DFBAE}"/>
              </a:ext>
            </a:extLst>
          </p:cNvPr>
          <p:cNvSpPr>
            <a:spLocks noGrp="1"/>
          </p:cNvSpPr>
          <p:nvPr>
            <p:ph type="title" idx="4294967295"/>
          </p:nvPr>
        </p:nvSpPr>
        <p:spPr>
          <a:xfrm>
            <a:off x="3858502" y="826719"/>
            <a:ext cx="3880444" cy="14245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sz="4800" b="0" i="0">
                <a:solidFill>
                  <a:srgbClr val="134262"/>
                </a:solidFill>
                <a:latin typeface="Calibri Light"/>
                <a:ea typeface="+mj-ea"/>
                <a:cs typeface="Calibri Light"/>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Post Certification Changes to CEC Jurisdictional Power </a:t>
            </a:r>
          </a:p>
        </p:txBody>
      </p:sp>
      <p:sp>
        <p:nvSpPr>
          <p:cNvPr id="6" name="TextBox 5">
            <a:extLst>
              <a:ext uri="{FF2B5EF4-FFF2-40B4-BE49-F238E27FC236}">
                <a16:creationId xmlns:a16="http://schemas.microsoft.com/office/drawing/2014/main" id="{6F3A50E7-164B-4AD3-AECC-18115B75A66B}"/>
              </a:ext>
            </a:extLst>
          </p:cNvPr>
          <p:cNvSpPr txBox="1"/>
          <p:nvPr/>
        </p:nvSpPr>
        <p:spPr>
          <a:xfrm>
            <a:off x="0" y="1715623"/>
            <a:ext cx="3302817" cy="4761377"/>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marL="285750" indent="-285750" algn="l" rtl="0">
              <a:lnSpc>
                <a:spcPct val="90000"/>
              </a:lnSpc>
              <a:spcAft>
                <a:spcPts val="600"/>
              </a:spcAft>
              <a:buFont typeface="Arial"/>
              <a:buChar char="•"/>
            </a:pPr>
            <a:r>
              <a:rPr lang="en-US" sz="1700" kern="1200">
                <a:solidFill>
                  <a:schemeClr val="tx1"/>
                </a:solidFill>
                <a:latin typeface="+mn-lt"/>
                <a:ea typeface="+mn-ea"/>
                <a:cs typeface="+mn-cs"/>
              </a:rPr>
              <a:t>The Siting, Transmission and Environmental Protection (STEP) Division licenses a power plant 50 MW or more, the project must comply with all provisions of their CEC license.</a:t>
            </a:r>
            <a:endParaRPr lang="en-US" sz="1700" kern="1200">
              <a:solidFill>
                <a:schemeClr val="tx1"/>
              </a:solidFill>
              <a:latin typeface="+mn-lt"/>
              <a:ea typeface="+mn-ea"/>
              <a:cs typeface="Calibri"/>
            </a:endParaRPr>
          </a:p>
          <a:p>
            <a:pPr marL="285750" indent="-285750" algn="l" rtl="0">
              <a:lnSpc>
                <a:spcPct val="90000"/>
              </a:lnSpc>
              <a:spcAft>
                <a:spcPts val="600"/>
              </a:spcAft>
              <a:buFont typeface="Arial"/>
              <a:buChar char="•"/>
            </a:pPr>
            <a:r>
              <a:rPr lang="en-US" sz="1700" kern="1200">
                <a:solidFill>
                  <a:schemeClr val="tx1"/>
                </a:solidFill>
                <a:latin typeface="+mn-lt"/>
                <a:ea typeface="+mn-ea"/>
                <a:cs typeface="+mn-cs"/>
              </a:rPr>
              <a:t>Per </a:t>
            </a:r>
            <a:r>
              <a:rPr lang="en-US" sz="1700" b="1" kern="1200">
                <a:solidFill>
                  <a:schemeClr val="tx1"/>
                </a:solidFill>
                <a:latin typeface="+mn-lt"/>
                <a:ea typeface="+mn-ea"/>
                <a:cs typeface="+mn-cs"/>
              </a:rPr>
              <a:t>California Code of Regulations Section 1769, </a:t>
            </a:r>
            <a:r>
              <a:rPr lang="en-US" sz="1700" kern="1200">
                <a:solidFill>
                  <a:schemeClr val="tx1"/>
                </a:solidFill>
                <a:latin typeface="+mn-lt"/>
                <a:ea typeface="+mn-ea"/>
                <a:cs typeface="+mn-cs"/>
              </a:rPr>
              <a:t>if there are any proposed changes to the design, operation, or performance of a licensed project then the CEC must approve that project change before construction can begin.</a:t>
            </a:r>
            <a:endParaRPr lang="en-US" sz="1700" kern="1200">
              <a:solidFill>
                <a:schemeClr val="tx1"/>
              </a:solidFill>
              <a:latin typeface="+mn-lt"/>
              <a:ea typeface="+mn-ea"/>
              <a:cs typeface="Calibri"/>
            </a:endParaRPr>
          </a:p>
          <a:p>
            <a:pPr marL="285750" indent="-285750" algn="l" rtl="0">
              <a:lnSpc>
                <a:spcPct val="90000"/>
              </a:lnSpc>
              <a:spcAft>
                <a:spcPts val="600"/>
              </a:spcAft>
              <a:buFont typeface="Arial"/>
              <a:buChar char="•"/>
            </a:pPr>
            <a:r>
              <a:rPr lang="en-US" sz="1700" kern="1200">
                <a:solidFill>
                  <a:schemeClr val="tx1"/>
                </a:solidFill>
                <a:latin typeface="+mn-lt"/>
                <a:ea typeface="+mn-ea"/>
                <a:cs typeface="+mn-cs"/>
              </a:rPr>
              <a:t>STEP’s environmental review is a functional equivalent to CEQA’s (California Environmental Quality Act) environmental impact report.</a:t>
            </a:r>
          </a:p>
          <a:p>
            <a:pPr algn="l" rtl="0">
              <a:lnSpc>
                <a:spcPct val="90000"/>
              </a:lnSpc>
              <a:spcAft>
                <a:spcPts val="600"/>
              </a:spcAft>
            </a:pPr>
            <a:endParaRPr lang="en-US" sz="1700" kern="1200">
              <a:solidFill>
                <a:schemeClr val="tx1"/>
              </a:solidFill>
              <a:latin typeface="+mn-lt"/>
              <a:ea typeface="+mn-ea"/>
              <a:cs typeface="+mn-cs"/>
            </a:endParaRPr>
          </a:p>
        </p:txBody>
      </p:sp>
      <p:pic>
        <p:nvPicPr>
          <p:cNvPr id="7" name="Picture 8" descr="This slide show pictures of two carbon capture utilization and storage projects at natural gas plants. ">
            <a:extLst>
              <a:ext uri="{FF2B5EF4-FFF2-40B4-BE49-F238E27FC236}">
                <a16:creationId xmlns:a16="http://schemas.microsoft.com/office/drawing/2014/main" id="{18C5318C-82C6-B35B-DA64-0B0F838E9C63}"/>
              </a:ext>
            </a:extLst>
          </p:cNvPr>
          <p:cNvPicPr>
            <a:picLocks noChangeAspect="1"/>
          </p:cNvPicPr>
          <p:nvPr/>
        </p:nvPicPr>
        <p:blipFill rotWithShape="1">
          <a:blip r:embed="rId4"/>
          <a:srcRect r="6477"/>
          <a:stretch/>
        </p:blipFill>
        <p:spPr>
          <a:xfrm>
            <a:off x="7381653" y="10"/>
            <a:ext cx="4810347" cy="6857990"/>
          </a:xfrm>
          <a:custGeom>
            <a:avLst/>
            <a:gdLst/>
            <a:ahLst/>
            <a:cxnLst/>
            <a:rect l="l" t="t" r="r" b="b"/>
            <a:pathLst>
              <a:path w="4817171" h="6858000">
                <a:moveTo>
                  <a:pt x="22751" y="0"/>
                </a:moveTo>
                <a:lnTo>
                  <a:pt x="4817171" y="0"/>
                </a:lnTo>
                <a:lnTo>
                  <a:pt x="4817171" y="6858000"/>
                </a:lnTo>
                <a:lnTo>
                  <a:pt x="0" y="6858000"/>
                </a:lnTo>
                <a:lnTo>
                  <a:pt x="6679" y="6845555"/>
                </a:lnTo>
                <a:cubicBezTo>
                  <a:pt x="496584" y="5886487"/>
                  <a:pt x="786702" y="4695963"/>
                  <a:pt x="786702" y="3406233"/>
                </a:cubicBezTo>
                <a:cubicBezTo>
                  <a:pt x="786702" y="2215714"/>
                  <a:pt x="539501" y="1109724"/>
                  <a:pt x="116147" y="192283"/>
                </a:cubicBezTo>
                <a:close/>
              </a:path>
            </a:pathLst>
          </a:custGeom>
        </p:spPr>
      </p:pic>
      <p:pic>
        <p:nvPicPr>
          <p:cNvPr id="9" name="Picture 10" descr="This slide show pictures of two carbon capture utilization and storage projects at natural gas plants">
            <a:extLst>
              <a:ext uri="{FF2B5EF4-FFF2-40B4-BE49-F238E27FC236}">
                <a16:creationId xmlns:a16="http://schemas.microsoft.com/office/drawing/2014/main" id="{DB85F871-6952-3AD1-418D-BD21FEE35583}"/>
              </a:ext>
            </a:extLst>
          </p:cNvPr>
          <p:cNvPicPr>
            <a:picLocks noChangeAspect="1"/>
          </p:cNvPicPr>
          <p:nvPr/>
        </p:nvPicPr>
        <p:blipFill rotWithShape="1">
          <a:blip r:embed="rId5"/>
          <a:srcRect l="4638" r="1963" b="-3"/>
          <a:stretch/>
        </p:blipFill>
        <p:spPr>
          <a:xfrm>
            <a:off x="318942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Tree>
    <p:extLst>
      <p:ext uri="{BB962C8B-B14F-4D97-AF65-F5344CB8AC3E}">
        <p14:creationId xmlns:p14="http://schemas.microsoft.com/office/powerpoint/2010/main" val="968701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ject 10" descr="CEC logo"/>
          <p:cNvPicPr/>
          <p:nvPr/>
        </p:nvPicPr>
        <p:blipFill>
          <a:blip r:embed="rId3" cstate="print"/>
          <a:stretch>
            <a:fillRect/>
          </a:stretch>
        </p:blipFill>
        <p:spPr>
          <a:xfrm>
            <a:off x="381000" y="125641"/>
            <a:ext cx="1454602" cy="1209665"/>
          </a:xfrm>
          <a:prstGeom prst="rect">
            <a:avLst/>
          </a:prstGeom>
        </p:spPr>
      </p:pic>
      <p:sp>
        <p:nvSpPr>
          <p:cNvPr id="4" name="Title 3">
            <a:extLst>
              <a:ext uri="{FF2B5EF4-FFF2-40B4-BE49-F238E27FC236}">
                <a16:creationId xmlns:a16="http://schemas.microsoft.com/office/drawing/2014/main" id="{0683DC23-824D-E67A-D853-FFD5709CDD63}"/>
              </a:ext>
            </a:extLst>
          </p:cNvPr>
          <p:cNvSpPr>
            <a:spLocks noGrp="1"/>
          </p:cNvSpPr>
          <p:nvPr>
            <p:ph type="title"/>
          </p:nvPr>
        </p:nvSpPr>
        <p:spPr>
          <a:xfrm>
            <a:off x="1380459" y="243273"/>
            <a:ext cx="10347959" cy="978690"/>
          </a:xfrm>
        </p:spPr>
        <p:txBody>
          <a:bodyPr wrap="square" lIns="0" tIns="0" rIns="0" bIns="0" anchor="t">
            <a:spAutoFit/>
          </a:bodyPr>
          <a:lstStyle/>
          <a:p>
            <a:pPr algn="ctr"/>
            <a:r>
              <a:rPr lang="en-US" sz="3200" dirty="0">
                <a:solidFill>
                  <a:srgbClr val="112F52"/>
                </a:solidFill>
                <a:latin typeface="Arial Black"/>
              </a:rPr>
              <a:t>Post Certification Changes to CEC Jurisdictional Power</a:t>
            </a:r>
            <a:r>
              <a:rPr lang="en-US" sz="2800" dirty="0">
                <a:solidFill>
                  <a:srgbClr val="112F52"/>
                </a:solidFill>
                <a:latin typeface="Arial Black"/>
              </a:rPr>
              <a:t> </a:t>
            </a:r>
            <a:endParaRPr lang="en-US" dirty="0"/>
          </a:p>
        </p:txBody>
      </p:sp>
      <p:pic>
        <p:nvPicPr>
          <p:cNvPr id="3" name="object 3" descr="This table shows the 3 power plants that have submitted a post certification petition.  Sutter Energy Center is petitioning to install a post combustion carbon capture and storage project. Carbon dioxide will be collected, transported and permanently sequestered in a geological storage location.  The petition is pending.  Los Medanos Energy Center has two petitions: one to demonstrate a solvent technology to capture carbon dioxide from a small portion of flue gas from the power plant, and other to install a flue gas pipe to use in an offsite demonstration that is manufacturing carbon dioxide sequestration upcycled rock products. Both petitions for the Los Medanos Energy Center were approved in October and May 2022, respectively."/>
          <p:cNvPicPr/>
          <p:nvPr/>
        </p:nvPicPr>
        <p:blipFill>
          <a:blip r:embed="rId4" cstate="print"/>
          <a:stretch>
            <a:fillRect/>
          </a:stretch>
        </p:blipFill>
        <p:spPr>
          <a:xfrm>
            <a:off x="5576" y="1424032"/>
            <a:ext cx="12195716" cy="5482409"/>
          </a:xfrm>
          <a:prstGeom prst="rect">
            <a:avLst/>
          </a:prstGeom>
        </p:spPr>
      </p:pic>
      <p:graphicFrame>
        <p:nvGraphicFramePr>
          <p:cNvPr id="2" name="Table 4" descr="This table shows the status of CEC jurisdictional power plants with carbon capture activities. Sutter Energy Center has submitted a petition for a post combustion carbon capture and storage project. This petition is pending. Los Medanos Energy Center has two approved petitions for demonstration of a solvent technology to capture carbon dioxide from a small portion of the flue gas from the power plant exhaust and another project to use the flue gas for manufacturing  carbon dioxide sequestered in upcycled rock products. &#10;">
            <a:extLst>
              <a:ext uri="{FF2B5EF4-FFF2-40B4-BE49-F238E27FC236}">
                <a16:creationId xmlns:a16="http://schemas.microsoft.com/office/drawing/2014/main" id="{65333622-E73D-9F17-2B39-3D3A09BC2810}"/>
              </a:ext>
            </a:extLst>
          </p:cNvPr>
          <p:cNvGraphicFramePr>
            <a:graphicFrameLocks noGrp="1"/>
          </p:cNvGraphicFramePr>
          <p:nvPr>
            <p:extLst>
              <p:ext uri="{D42A27DB-BD31-4B8C-83A1-F6EECF244321}">
                <p14:modId xmlns:p14="http://schemas.microsoft.com/office/powerpoint/2010/main" val="841920583"/>
              </p:ext>
            </p:extLst>
          </p:nvPr>
        </p:nvGraphicFramePr>
        <p:xfrm>
          <a:off x="768195" y="1462048"/>
          <a:ext cx="10907696" cy="4573322"/>
        </p:xfrm>
        <a:graphic>
          <a:graphicData uri="http://schemas.openxmlformats.org/drawingml/2006/table">
            <a:tbl>
              <a:tblPr firstRow="1" bandRow="1">
                <a:tableStyleId>{5C22544A-7EE6-4342-B048-85BDC9FD1C3A}</a:tableStyleId>
              </a:tblPr>
              <a:tblGrid>
                <a:gridCol w="1962304">
                  <a:extLst>
                    <a:ext uri="{9D8B030D-6E8A-4147-A177-3AD203B41FA5}">
                      <a16:colId xmlns:a16="http://schemas.microsoft.com/office/drawing/2014/main" val="2112376309"/>
                    </a:ext>
                  </a:extLst>
                </a:gridCol>
                <a:gridCol w="7513133">
                  <a:extLst>
                    <a:ext uri="{9D8B030D-6E8A-4147-A177-3AD203B41FA5}">
                      <a16:colId xmlns:a16="http://schemas.microsoft.com/office/drawing/2014/main" val="3596078843"/>
                    </a:ext>
                  </a:extLst>
                </a:gridCol>
                <a:gridCol w="1432259">
                  <a:extLst>
                    <a:ext uri="{9D8B030D-6E8A-4147-A177-3AD203B41FA5}">
                      <a16:colId xmlns:a16="http://schemas.microsoft.com/office/drawing/2014/main" val="583648931"/>
                    </a:ext>
                  </a:extLst>
                </a:gridCol>
              </a:tblGrid>
              <a:tr h="609208">
                <a:tc>
                  <a:txBody>
                    <a:bodyPr/>
                    <a:lstStyle/>
                    <a:p>
                      <a:pPr lvl="0" algn="ctr">
                        <a:buNone/>
                      </a:pPr>
                      <a:r>
                        <a:rPr lang="en-US" sz="1800" b="1" i="0" u="none" strike="noStrike" noProof="0">
                          <a:solidFill>
                            <a:srgbClr val="FFFFFF"/>
                          </a:solidFill>
                          <a:latin typeface="Arial"/>
                        </a:rPr>
                        <a:t>Power Plant</a:t>
                      </a:r>
                      <a:endParaRPr lang="en-US"/>
                    </a:p>
                  </a:txBody>
                  <a:tcPr/>
                </a:tc>
                <a:tc>
                  <a:txBody>
                    <a:bodyPr/>
                    <a:lstStyle/>
                    <a:p>
                      <a:pPr lvl="0" algn="ctr">
                        <a:buNone/>
                      </a:pPr>
                      <a:r>
                        <a:rPr lang="en-US" sz="1800" b="1" i="0" u="none" strike="noStrike" noProof="0">
                          <a:solidFill>
                            <a:srgbClr val="FFFFFF"/>
                          </a:solidFill>
                          <a:latin typeface="Arial"/>
                        </a:rPr>
                        <a:t>Post Certification Petition</a:t>
                      </a:r>
                      <a:endParaRPr lang="en-US"/>
                    </a:p>
                  </a:txBody>
                  <a:tcPr/>
                </a:tc>
                <a:tc>
                  <a:txBody>
                    <a:bodyPr/>
                    <a:lstStyle/>
                    <a:p>
                      <a:pPr algn="ctr"/>
                      <a:r>
                        <a:rPr lang="en-US"/>
                        <a:t>Approved</a:t>
                      </a:r>
                    </a:p>
                  </a:txBody>
                  <a:tcPr/>
                </a:tc>
                <a:extLst>
                  <a:ext uri="{0D108BD9-81ED-4DB2-BD59-A6C34878D82A}">
                    <a16:rowId xmlns:a16="http://schemas.microsoft.com/office/drawing/2014/main" val="3373568473"/>
                  </a:ext>
                </a:extLst>
              </a:tr>
              <a:tr h="1723792">
                <a:tc>
                  <a:txBody>
                    <a:bodyPr/>
                    <a:lstStyle/>
                    <a:p>
                      <a:pPr lvl="0" algn="l">
                        <a:lnSpc>
                          <a:spcPct val="100000"/>
                        </a:lnSpc>
                        <a:spcBef>
                          <a:spcPts val="0"/>
                        </a:spcBef>
                        <a:spcAft>
                          <a:spcPts val="0"/>
                        </a:spcAft>
                        <a:buNone/>
                      </a:pPr>
                      <a:r>
                        <a:rPr lang="en-US" sz="2000" b="1" i="0" u="none" strike="noStrike" noProof="0" dirty="0">
                          <a:solidFill>
                            <a:srgbClr val="000000"/>
                          </a:solidFill>
                          <a:latin typeface="Arial"/>
                        </a:rPr>
                        <a:t>Sutter Energy Center</a:t>
                      </a:r>
                    </a:p>
                    <a:p>
                      <a:pPr lvl="0">
                        <a:buNone/>
                      </a:pPr>
                      <a:endParaRPr lang="en-US" dirty="0"/>
                    </a:p>
                  </a:txBody>
                  <a:tcPr/>
                </a:tc>
                <a:tc>
                  <a:txBody>
                    <a:bodyPr/>
                    <a:lstStyle/>
                    <a:p>
                      <a:pPr lvl="0">
                        <a:buNone/>
                      </a:pPr>
                      <a:r>
                        <a:rPr lang="en-US" sz="2000" b="1" i="0" u="none" strike="noStrike" dirty="0">
                          <a:solidFill>
                            <a:srgbClr val="000000"/>
                          </a:solidFill>
                          <a:latin typeface="Arial"/>
                          <a:ea typeface="+mn-ea"/>
                          <a:cs typeface="+mn-cs"/>
                        </a:rPr>
                        <a:t>Post combustion carbon capture and storage project. Carbon dioxide will be collected in a first-in-the-world air-cooled capture facility, transported, and permanently sequestered in a geological storage location.</a:t>
                      </a:r>
                    </a:p>
                  </a:txBody>
                  <a:tcPr/>
                </a:tc>
                <a:tc>
                  <a:txBody>
                    <a:bodyPr/>
                    <a:lstStyle/>
                    <a:p>
                      <a:r>
                        <a:rPr lang="en-US" sz="2000" b="1" dirty="0">
                          <a:latin typeface="Arial"/>
                        </a:rPr>
                        <a:t>Pending</a:t>
                      </a:r>
                    </a:p>
                  </a:txBody>
                  <a:tcPr/>
                </a:tc>
                <a:extLst>
                  <a:ext uri="{0D108BD9-81ED-4DB2-BD59-A6C34878D82A}">
                    <a16:rowId xmlns:a16="http://schemas.microsoft.com/office/drawing/2014/main" val="3115857119"/>
                  </a:ext>
                </a:extLst>
              </a:tr>
              <a:tr h="1120161">
                <a:tc>
                  <a:txBody>
                    <a:bodyPr/>
                    <a:lstStyle/>
                    <a:p>
                      <a:pPr lvl="0">
                        <a:buNone/>
                      </a:pPr>
                      <a:r>
                        <a:rPr lang="en-US" sz="2000" b="1" i="0" u="none" strike="noStrike" noProof="0">
                          <a:solidFill>
                            <a:srgbClr val="000000"/>
                          </a:solidFill>
                          <a:latin typeface="Arial"/>
                        </a:rPr>
                        <a:t>Los Medanos </a:t>
                      </a:r>
                      <a:endParaRPr lang="en-US" sz="2000" b="1"/>
                    </a:p>
                    <a:p>
                      <a:pPr lvl="0">
                        <a:buNone/>
                      </a:pPr>
                      <a:r>
                        <a:rPr lang="en-US" sz="2000" b="1" i="0" u="none" strike="noStrike" noProof="0">
                          <a:solidFill>
                            <a:srgbClr val="000000"/>
                          </a:solidFill>
                          <a:latin typeface="Arial"/>
                        </a:rPr>
                        <a:t>Energy Center</a:t>
                      </a:r>
                      <a:endParaRPr lang="en-US" sz="2000" b="1"/>
                    </a:p>
                  </a:txBody>
                  <a:tcPr/>
                </a:tc>
                <a:tc>
                  <a:txBody>
                    <a:bodyPr/>
                    <a:lstStyle/>
                    <a:p>
                      <a:pPr marL="0" lvl="0">
                        <a:buNone/>
                      </a:pPr>
                      <a:r>
                        <a:rPr lang="en-US" sz="2000" b="1" i="0" u="none" strike="noStrike" dirty="0">
                          <a:solidFill>
                            <a:srgbClr val="000000"/>
                          </a:solidFill>
                          <a:latin typeface="Arial"/>
                          <a:ea typeface="+mn-ea"/>
                          <a:cs typeface="+mn-cs"/>
                        </a:rPr>
                        <a:t>Demonstration project to test a solvent technology to capture carbon dioxide from a small portion of flue gas from a single turbine exhaust at the power plant.</a:t>
                      </a:r>
                    </a:p>
                  </a:txBody>
                  <a:tcPr/>
                </a:tc>
                <a:tc>
                  <a:txBody>
                    <a:bodyPr/>
                    <a:lstStyle/>
                    <a:p>
                      <a:pPr lvl="0" algn="l">
                        <a:lnSpc>
                          <a:spcPct val="100000"/>
                        </a:lnSpc>
                        <a:spcBef>
                          <a:spcPts val="0"/>
                        </a:spcBef>
                        <a:spcAft>
                          <a:spcPts val="0"/>
                        </a:spcAft>
                        <a:buNone/>
                      </a:pPr>
                      <a:r>
                        <a:rPr lang="en-US" sz="2000" b="1" i="0" u="none" strike="noStrike" noProof="0">
                          <a:solidFill>
                            <a:srgbClr val="000000"/>
                          </a:solidFill>
                          <a:latin typeface="Arial"/>
                        </a:rPr>
                        <a:t>October </a:t>
                      </a:r>
                      <a:endParaRPr lang="en-US" sz="2000" b="1"/>
                    </a:p>
                    <a:p>
                      <a:pPr lvl="0" algn="l">
                        <a:lnSpc>
                          <a:spcPct val="100000"/>
                        </a:lnSpc>
                        <a:spcBef>
                          <a:spcPts val="0"/>
                        </a:spcBef>
                        <a:spcAft>
                          <a:spcPts val="0"/>
                        </a:spcAft>
                        <a:buNone/>
                      </a:pPr>
                      <a:r>
                        <a:rPr lang="en-US" sz="2000" b="1" i="0" u="none" strike="noStrike" noProof="0">
                          <a:solidFill>
                            <a:srgbClr val="000000"/>
                          </a:solidFill>
                          <a:latin typeface="Arial"/>
                        </a:rPr>
                        <a:t>2022</a:t>
                      </a:r>
                    </a:p>
                    <a:p>
                      <a:pPr lvl="0">
                        <a:buNone/>
                      </a:pPr>
                      <a:endParaRPr lang="en-US" sz="2000"/>
                    </a:p>
                  </a:txBody>
                  <a:tcPr/>
                </a:tc>
                <a:extLst>
                  <a:ext uri="{0D108BD9-81ED-4DB2-BD59-A6C34878D82A}">
                    <a16:rowId xmlns:a16="http://schemas.microsoft.com/office/drawing/2014/main" val="2339475362"/>
                  </a:ext>
                </a:extLst>
              </a:tr>
              <a:tr h="1120161">
                <a:tc>
                  <a:txBody>
                    <a:bodyPr/>
                    <a:lstStyle/>
                    <a:p>
                      <a:pPr lvl="0">
                        <a:buNone/>
                      </a:pPr>
                      <a:r>
                        <a:rPr lang="en-US" sz="2000" b="1" i="0" u="none" strike="noStrike" noProof="0">
                          <a:solidFill>
                            <a:srgbClr val="000000"/>
                          </a:solidFill>
                          <a:latin typeface="Arial"/>
                        </a:rPr>
                        <a:t>Los Medanos </a:t>
                      </a:r>
                      <a:endParaRPr lang="en-US" sz="2000" b="0" i="0" u="none" strike="noStrike" noProof="0">
                        <a:solidFill>
                          <a:srgbClr val="000000"/>
                        </a:solidFill>
                        <a:latin typeface="Arial"/>
                      </a:endParaRPr>
                    </a:p>
                    <a:p>
                      <a:pPr lvl="0">
                        <a:buNone/>
                      </a:pPr>
                      <a:r>
                        <a:rPr lang="en-US" sz="2000" b="1" i="0" u="none" strike="noStrike" noProof="0">
                          <a:solidFill>
                            <a:srgbClr val="000000"/>
                          </a:solidFill>
                          <a:latin typeface="Arial"/>
                        </a:rPr>
                        <a:t>Energy Center</a:t>
                      </a:r>
                      <a:endParaRPr lang="en-US" sz="2000"/>
                    </a:p>
                    <a:p>
                      <a:pPr lvl="0">
                        <a:buNone/>
                      </a:pPr>
                      <a:endParaRPr lang="en-US"/>
                    </a:p>
                  </a:txBody>
                  <a:tcPr/>
                </a:tc>
                <a:tc>
                  <a:txBody>
                    <a:bodyPr/>
                    <a:lstStyle/>
                    <a:p>
                      <a:pPr marL="0" lvl="0">
                        <a:buNone/>
                      </a:pPr>
                      <a:r>
                        <a:rPr lang="en-US" sz="2000" b="1" i="0" u="none" strike="noStrike">
                          <a:solidFill>
                            <a:srgbClr val="000000"/>
                          </a:solidFill>
                          <a:latin typeface="Arial"/>
                          <a:ea typeface="+mn-ea"/>
                          <a:cs typeface="+mn-cs"/>
                        </a:rPr>
                        <a:t>Installation of a flue gas pipe for use in an offsite demonstration project that is manufacturing carbon dioxide sequestration upcycled rock products.</a:t>
                      </a:r>
                    </a:p>
                  </a:txBody>
                  <a:tcPr/>
                </a:tc>
                <a:tc>
                  <a:txBody>
                    <a:bodyPr/>
                    <a:lstStyle/>
                    <a:p>
                      <a:pPr lvl="0" algn="l">
                        <a:lnSpc>
                          <a:spcPct val="100000"/>
                        </a:lnSpc>
                        <a:spcBef>
                          <a:spcPts val="0"/>
                        </a:spcBef>
                        <a:spcAft>
                          <a:spcPts val="0"/>
                        </a:spcAft>
                        <a:buNone/>
                      </a:pPr>
                      <a:r>
                        <a:rPr lang="en-US" sz="2000" b="1" i="0" u="none" strike="noStrike" noProof="0" dirty="0">
                          <a:solidFill>
                            <a:srgbClr val="000000"/>
                          </a:solidFill>
                          <a:latin typeface="Arial"/>
                        </a:rPr>
                        <a:t>May</a:t>
                      </a:r>
                    </a:p>
                    <a:p>
                      <a:pPr lvl="0" algn="l">
                        <a:lnSpc>
                          <a:spcPct val="100000"/>
                        </a:lnSpc>
                        <a:spcBef>
                          <a:spcPts val="0"/>
                        </a:spcBef>
                        <a:spcAft>
                          <a:spcPts val="0"/>
                        </a:spcAft>
                        <a:buNone/>
                      </a:pPr>
                      <a:r>
                        <a:rPr lang="en-US" sz="2000" b="1" i="0" u="none" strike="noStrike" noProof="0" dirty="0">
                          <a:solidFill>
                            <a:srgbClr val="000000"/>
                          </a:solidFill>
                          <a:latin typeface="Arial"/>
                        </a:rPr>
                        <a:t>2022</a:t>
                      </a:r>
                      <a:endParaRPr lang="en-US" sz="2000" b="0" i="0" u="none" strike="noStrike" noProof="0" dirty="0">
                        <a:solidFill>
                          <a:srgbClr val="000000"/>
                        </a:solidFill>
                        <a:latin typeface="Arial"/>
                      </a:endParaRPr>
                    </a:p>
                    <a:p>
                      <a:pPr lvl="0">
                        <a:buNone/>
                      </a:pPr>
                      <a:endParaRPr lang="en-US" dirty="0"/>
                    </a:p>
                  </a:txBody>
                  <a:tcPr/>
                </a:tc>
                <a:extLst>
                  <a:ext uri="{0D108BD9-81ED-4DB2-BD59-A6C34878D82A}">
                    <a16:rowId xmlns:a16="http://schemas.microsoft.com/office/drawing/2014/main" val="1420378495"/>
                  </a:ext>
                </a:extLst>
              </a:tr>
            </a:tbl>
          </a:graphicData>
        </a:graphic>
      </p:graphicFrame>
    </p:spTree>
    <p:extLst>
      <p:ext uri="{BB962C8B-B14F-4D97-AF65-F5344CB8AC3E}">
        <p14:creationId xmlns:p14="http://schemas.microsoft.com/office/powerpoint/2010/main" val="1172010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descr="This slide shows weblinks for information on the Carbon Removal Innovation Support Program, Los Medanos Energy Center and Sutter Energy Center."/>
          <p:cNvPicPr/>
          <p:nvPr/>
        </p:nvPicPr>
        <p:blipFill>
          <a:blip r:embed="rId2" cstate="print"/>
          <a:stretch>
            <a:fillRect/>
          </a:stretch>
        </p:blipFill>
        <p:spPr>
          <a:xfrm>
            <a:off x="0" y="0"/>
            <a:ext cx="12192000" cy="6858000"/>
          </a:xfrm>
          <a:prstGeom prst="rect">
            <a:avLst/>
          </a:prstGeom>
        </p:spPr>
      </p:pic>
      <p:sp>
        <p:nvSpPr>
          <p:cNvPr id="5" name="object 5"/>
          <p:cNvSpPr txBox="1">
            <a:spLocks noGrp="1"/>
          </p:cNvSpPr>
          <p:nvPr>
            <p:ph type="title"/>
          </p:nvPr>
        </p:nvSpPr>
        <p:spPr>
          <a:xfrm>
            <a:off x="533400" y="1828800"/>
            <a:ext cx="10515600" cy="628377"/>
          </a:xfrm>
          <a:prstGeom prst="rect">
            <a:avLst/>
          </a:prstGeom>
        </p:spPr>
        <p:txBody>
          <a:bodyPr vert="horz" wrap="square" lIns="0" tIns="12700" rIns="0" bIns="0" rtlCol="0">
            <a:spAutoFit/>
          </a:bodyPr>
          <a:lstStyle/>
          <a:p>
            <a:pPr marL="12700" algn="ctr">
              <a:lnSpc>
                <a:spcPct val="100000"/>
              </a:lnSpc>
              <a:spcBef>
                <a:spcPts val="100"/>
              </a:spcBef>
            </a:pPr>
            <a:r>
              <a:rPr lang="en-US" sz="4000" b="0" dirty="0">
                <a:solidFill>
                  <a:srgbClr val="112F52"/>
                </a:solidFill>
                <a:latin typeface="Arial Black"/>
                <a:cs typeface="Arial Black"/>
              </a:rPr>
              <a:t>Resources</a:t>
            </a:r>
            <a:endParaRPr sz="4000" dirty="0">
              <a:latin typeface="Arial Black"/>
              <a:cs typeface="Arial Black"/>
            </a:endParaRPr>
          </a:p>
        </p:txBody>
      </p:sp>
      <p:sp>
        <p:nvSpPr>
          <p:cNvPr id="8" name="object 8"/>
          <p:cNvSpPr txBox="1"/>
          <p:nvPr/>
        </p:nvSpPr>
        <p:spPr>
          <a:xfrm>
            <a:off x="914400" y="3215982"/>
            <a:ext cx="10668000" cy="1529265"/>
          </a:xfrm>
          <a:prstGeom prst="rect">
            <a:avLst/>
          </a:prstGeom>
        </p:spPr>
        <p:txBody>
          <a:bodyPr vert="horz" wrap="square" lIns="0" tIns="13335" rIns="0" bIns="0" rtlCol="0">
            <a:spAutoFit/>
          </a:bodyPr>
          <a:lstStyle/>
          <a:p>
            <a:pPr marL="355600" marR="5080" indent="-342900">
              <a:lnSpc>
                <a:spcPct val="100000"/>
              </a:lnSpc>
              <a:spcBef>
                <a:spcPts val="105"/>
              </a:spcBef>
              <a:buFont typeface="Arial" panose="020B0604020202020204" pitchFamily="34" charset="0"/>
              <a:buChar char="•"/>
            </a:pPr>
            <a:r>
              <a:rPr lang="en-US" sz="2400" dirty="0">
                <a:latin typeface="Arial"/>
                <a:cs typeface="Arial"/>
              </a:rPr>
              <a:t>Carbon Removal Innovation Support Program: </a:t>
            </a:r>
            <a:r>
              <a:rPr lang="en-US" sz="2400" dirty="0">
                <a:hlinkClick r:id="rId3"/>
              </a:rPr>
              <a:t>CRISP</a:t>
            </a:r>
            <a:endParaRPr lang="en-US" sz="2400" dirty="0"/>
          </a:p>
          <a:p>
            <a:pPr marL="355600" marR="5080" indent="-342900">
              <a:lnSpc>
                <a:spcPct val="100000"/>
              </a:lnSpc>
              <a:spcBef>
                <a:spcPts val="105"/>
              </a:spcBef>
              <a:buFont typeface="Arial" panose="020B0604020202020204" pitchFamily="34" charset="0"/>
              <a:buChar char="•"/>
            </a:pPr>
            <a:r>
              <a:rPr lang="en-US" sz="2400" dirty="0"/>
              <a:t>Los </a:t>
            </a:r>
            <a:r>
              <a:rPr lang="en-US" sz="2400" dirty="0" err="1"/>
              <a:t>Medanos</a:t>
            </a:r>
            <a:r>
              <a:rPr lang="en-US" sz="2400" dirty="0"/>
              <a:t> Energy Center (</a:t>
            </a:r>
            <a:r>
              <a:rPr lang="en-US" sz="2400" dirty="0">
                <a:latin typeface="Arial"/>
                <a:cs typeface="Arial"/>
              </a:rPr>
              <a:t>98-AFC-01C): </a:t>
            </a:r>
            <a:r>
              <a:rPr lang="es-ES" sz="2400" dirty="0">
                <a:hlinkClick r:id="rId4"/>
              </a:rPr>
              <a:t>Los </a:t>
            </a:r>
            <a:r>
              <a:rPr lang="es-ES" sz="2400" dirty="0" err="1">
                <a:hlinkClick r:id="rId4"/>
              </a:rPr>
              <a:t>Medanos</a:t>
            </a:r>
            <a:r>
              <a:rPr lang="es-ES" sz="2400" dirty="0">
                <a:hlinkClick r:id="rId4"/>
              </a:rPr>
              <a:t> Energy Center</a:t>
            </a:r>
            <a:endParaRPr lang="en-US" sz="2400" dirty="0">
              <a:latin typeface="Arial"/>
              <a:cs typeface="Arial"/>
            </a:endParaRPr>
          </a:p>
          <a:p>
            <a:pPr marL="355600" marR="5080" indent="-342900">
              <a:lnSpc>
                <a:spcPct val="100000"/>
              </a:lnSpc>
              <a:spcBef>
                <a:spcPts val="105"/>
              </a:spcBef>
              <a:buFont typeface="Arial" panose="020B0604020202020204" pitchFamily="34" charset="0"/>
              <a:buChar char="•"/>
            </a:pPr>
            <a:r>
              <a:rPr lang="en-US" sz="2400" dirty="0">
                <a:latin typeface="Arial"/>
                <a:cs typeface="Arial"/>
              </a:rPr>
              <a:t>Sutter Energy Center (97-AFC-02C): </a:t>
            </a:r>
            <a:r>
              <a:rPr lang="en-US" sz="2400" dirty="0">
                <a:hlinkClick r:id="rId5"/>
              </a:rPr>
              <a:t>Sutter Energy Center </a:t>
            </a:r>
            <a:endParaRPr lang="en-US" sz="2400" dirty="0">
              <a:latin typeface="Arial"/>
              <a:cs typeface="Arial"/>
            </a:endParaRPr>
          </a:p>
          <a:p>
            <a:pPr marL="355600" marR="5080" indent="-342900">
              <a:lnSpc>
                <a:spcPct val="100000"/>
              </a:lnSpc>
              <a:spcBef>
                <a:spcPts val="105"/>
              </a:spcBef>
              <a:buFont typeface="Arial" panose="020B0604020202020204" pitchFamily="34" charset="0"/>
              <a:buChar char="•"/>
            </a:pPr>
            <a:endParaRPr lang="en-US" sz="2400" dirty="0">
              <a:latin typeface="Arial"/>
              <a:cs typeface="Arial"/>
            </a:endParaRPr>
          </a:p>
        </p:txBody>
      </p:sp>
      <p:pic>
        <p:nvPicPr>
          <p:cNvPr id="2" name="object 10" descr="CEC Logo">
            <a:extLst>
              <a:ext uri="{FF2B5EF4-FFF2-40B4-BE49-F238E27FC236}">
                <a16:creationId xmlns:a16="http://schemas.microsoft.com/office/drawing/2014/main" id="{DE07AA99-6D33-BD91-4772-92EC2F7E529B}"/>
              </a:ext>
            </a:extLst>
          </p:cNvPr>
          <p:cNvPicPr/>
          <p:nvPr/>
        </p:nvPicPr>
        <p:blipFill>
          <a:blip r:embed="rId6" cstate="print"/>
          <a:stretch>
            <a:fillRect/>
          </a:stretch>
        </p:blipFill>
        <p:spPr>
          <a:xfrm>
            <a:off x="304800" y="365014"/>
            <a:ext cx="1454602" cy="1209665"/>
          </a:xfrm>
          <a:prstGeom prst="rect">
            <a:avLst/>
          </a:prstGeom>
        </p:spPr>
      </p:pic>
    </p:spTree>
    <p:extLst>
      <p:ext uri="{BB962C8B-B14F-4D97-AF65-F5344CB8AC3E}">
        <p14:creationId xmlns:p14="http://schemas.microsoft.com/office/powerpoint/2010/main" val="21107581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321</TotalTime>
  <Words>502</Words>
  <Application>Microsoft Office PowerPoint</Application>
  <PresentationFormat>Widescreen</PresentationFormat>
  <Paragraphs>66</Paragraphs>
  <Slides>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Arial Black</vt:lpstr>
      <vt:lpstr>Calibri</vt:lpstr>
      <vt:lpstr>Calibri Light</vt:lpstr>
      <vt:lpstr>Times New Roman</vt:lpstr>
      <vt:lpstr>Office Theme</vt:lpstr>
      <vt:lpstr>Overview of Carbon Removal Activities</vt:lpstr>
      <vt:lpstr>Carbon Removal Innovation Support Program (CRISP)</vt:lpstr>
      <vt:lpstr>Post Certification Changes to CEC Jurisdictional Power </vt:lpstr>
      <vt:lpstr>Post Certification Changes to CEC Jurisdictional Power </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Carbon Removal Activities</dc:title>
  <dc:creator>Lew, Virginia@Energy</dc:creator>
  <cp:lastModifiedBy>Lew, Virginia@Energy</cp:lastModifiedBy>
  <cp:revision>16</cp:revision>
  <dcterms:created xsi:type="dcterms:W3CDTF">2023-08-15T03:01:53Z</dcterms:created>
  <dcterms:modified xsi:type="dcterms:W3CDTF">2023-08-24T19:46:33Z</dcterms:modified>
</cp:coreProperties>
</file>