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64" r:id="rId3"/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61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D96E219-8AD4-459F-9190-8AC43EDF7C0D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A4B4B800-F08D-4892-BAE5-FDFE77368F9E}">
      <dgm:prSet/>
      <dgm:spPr/>
      <dgm:t>
        <a:bodyPr/>
        <a:lstStyle/>
        <a:p>
          <a:r>
            <a:rPr lang="en-US"/>
            <a:t>To offer to a broad audience an understanding of challenges to disaster recovery identified in the Clear Lake Region;</a:t>
          </a:r>
        </a:p>
      </dgm:t>
    </dgm:pt>
    <dgm:pt modelId="{C7795264-AD75-4D7C-88F6-246C34BF62E3}" type="parTrans" cxnId="{10B51251-68D1-412E-8232-175D4141D78B}">
      <dgm:prSet/>
      <dgm:spPr/>
      <dgm:t>
        <a:bodyPr/>
        <a:lstStyle/>
        <a:p>
          <a:endParaRPr lang="en-US"/>
        </a:p>
      </dgm:t>
    </dgm:pt>
    <dgm:pt modelId="{587A1732-E900-4BB4-BC75-091F3D951DA2}" type="sibTrans" cxnId="{10B51251-68D1-412E-8232-175D4141D78B}">
      <dgm:prSet/>
      <dgm:spPr/>
      <dgm:t>
        <a:bodyPr/>
        <a:lstStyle/>
        <a:p>
          <a:endParaRPr lang="en-US"/>
        </a:p>
      </dgm:t>
    </dgm:pt>
    <dgm:pt modelId="{EB945CB0-5408-44A7-86F9-223A13A3DDAD}">
      <dgm:prSet/>
      <dgm:spPr/>
      <dgm:t>
        <a:bodyPr/>
        <a:lstStyle/>
        <a:p>
          <a:r>
            <a:rPr lang="en-US"/>
            <a:t>To highlight 5 Recovery Core Areas for Tribal nations and communities as well as other stakeholders in the Clear Lake Region;</a:t>
          </a:r>
        </a:p>
      </dgm:t>
    </dgm:pt>
    <dgm:pt modelId="{E141FB41-ACBA-4504-93C1-AB10C665ECE8}" type="parTrans" cxnId="{957D0890-515A-426D-A366-DEF599934D29}">
      <dgm:prSet/>
      <dgm:spPr/>
      <dgm:t>
        <a:bodyPr/>
        <a:lstStyle/>
        <a:p>
          <a:endParaRPr lang="en-US"/>
        </a:p>
      </dgm:t>
    </dgm:pt>
    <dgm:pt modelId="{8CC9C0FC-411B-435C-83B0-B9C6F1BC82C1}" type="sibTrans" cxnId="{957D0890-515A-426D-A366-DEF599934D29}">
      <dgm:prSet/>
      <dgm:spPr/>
      <dgm:t>
        <a:bodyPr/>
        <a:lstStyle/>
        <a:p>
          <a:endParaRPr lang="en-US"/>
        </a:p>
      </dgm:t>
    </dgm:pt>
    <dgm:pt modelId="{B9E20163-80B6-4A8E-86C3-5C9DAF44920D}">
      <dgm:prSet/>
      <dgm:spPr/>
      <dgm:t>
        <a:bodyPr/>
        <a:lstStyle/>
        <a:p>
          <a:r>
            <a:rPr lang="en-US"/>
            <a:t>To provide a list of resources available from the University of California to address disasters and support community resilency. </a:t>
          </a:r>
        </a:p>
      </dgm:t>
    </dgm:pt>
    <dgm:pt modelId="{24D233E2-6926-4937-A605-1425C8E32460}" type="parTrans" cxnId="{C99B6983-2994-4B2A-A13C-2C56DACE274B}">
      <dgm:prSet/>
      <dgm:spPr/>
      <dgm:t>
        <a:bodyPr/>
        <a:lstStyle/>
        <a:p>
          <a:endParaRPr lang="en-US"/>
        </a:p>
      </dgm:t>
    </dgm:pt>
    <dgm:pt modelId="{F03B35D3-0891-4115-B104-AD18C8BE4AC8}" type="sibTrans" cxnId="{C99B6983-2994-4B2A-A13C-2C56DACE274B}">
      <dgm:prSet/>
      <dgm:spPr/>
      <dgm:t>
        <a:bodyPr/>
        <a:lstStyle/>
        <a:p>
          <a:endParaRPr lang="en-US"/>
        </a:p>
      </dgm:t>
    </dgm:pt>
    <dgm:pt modelId="{A00F8308-D927-8441-B798-B128D719A806}" type="pres">
      <dgm:prSet presAssocID="{1D96E219-8AD4-459F-9190-8AC43EDF7C0D}" presName="linear" presStyleCnt="0">
        <dgm:presLayoutVars>
          <dgm:animLvl val="lvl"/>
          <dgm:resizeHandles val="exact"/>
        </dgm:presLayoutVars>
      </dgm:prSet>
      <dgm:spPr/>
    </dgm:pt>
    <dgm:pt modelId="{31830676-3AD6-8C4A-BCDC-2934805E634B}" type="pres">
      <dgm:prSet presAssocID="{A4B4B800-F08D-4892-BAE5-FDFE77368F9E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6FB59CDB-5D15-DC41-B88D-032154D74DBA}" type="pres">
      <dgm:prSet presAssocID="{587A1732-E900-4BB4-BC75-091F3D951DA2}" presName="spacer" presStyleCnt="0"/>
      <dgm:spPr/>
    </dgm:pt>
    <dgm:pt modelId="{6B456717-9C10-E64E-8C63-064680D43352}" type="pres">
      <dgm:prSet presAssocID="{EB945CB0-5408-44A7-86F9-223A13A3DDAD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FE827365-13B7-7B4A-899F-25C71AD19302}" type="pres">
      <dgm:prSet presAssocID="{8CC9C0FC-411B-435C-83B0-B9C6F1BC82C1}" presName="spacer" presStyleCnt="0"/>
      <dgm:spPr/>
    </dgm:pt>
    <dgm:pt modelId="{E05CCD0A-1CD9-B448-A9D8-65E52D190454}" type="pres">
      <dgm:prSet presAssocID="{B9E20163-80B6-4A8E-86C3-5C9DAF44920D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10B51251-68D1-412E-8232-175D4141D78B}" srcId="{1D96E219-8AD4-459F-9190-8AC43EDF7C0D}" destId="{A4B4B800-F08D-4892-BAE5-FDFE77368F9E}" srcOrd="0" destOrd="0" parTransId="{C7795264-AD75-4D7C-88F6-246C34BF62E3}" sibTransId="{587A1732-E900-4BB4-BC75-091F3D951DA2}"/>
    <dgm:cxn modelId="{A6F09163-C8BF-0D45-924D-89E01405323F}" type="presOf" srcId="{A4B4B800-F08D-4892-BAE5-FDFE77368F9E}" destId="{31830676-3AD6-8C4A-BCDC-2934805E634B}" srcOrd="0" destOrd="0" presId="urn:microsoft.com/office/officeart/2005/8/layout/vList2"/>
    <dgm:cxn modelId="{816FAF6E-80E9-B744-9864-310CF923CB8C}" type="presOf" srcId="{EB945CB0-5408-44A7-86F9-223A13A3DDAD}" destId="{6B456717-9C10-E64E-8C63-064680D43352}" srcOrd="0" destOrd="0" presId="urn:microsoft.com/office/officeart/2005/8/layout/vList2"/>
    <dgm:cxn modelId="{0442AF72-9CB5-1D49-BA82-B1CEE44BA609}" type="presOf" srcId="{1D96E219-8AD4-459F-9190-8AC43EDF7C0D}" destId="{A00F8308-D927-8441-B798-B128D719A806}" srcOrd="0" destOrd="0" presId="urn:microsoft.com/office/officeart/2005/8/layout/vList2"/>
    <dgm:cxn modelId="{C99B6983-2994-4B2A-A13C-2C56DACE274B}" srcId="{1D96E219-8AD4-459F-9190-8AC43EDF7C0D}" destId="{B9E20163-80B6-4A8E-86C3-5C9DAF44920D}" srcOrd="2" destOrd="0" parTransId="{24D233E2-6926-4937-A605-1425C8E32460}" sibTransId="{F03B35D3-0891-4115-B104-AD18C8BE4AC8}"/>
    <dgm:cxn modelId="{42B29D8C-8F59-B144-898D-832EF3969504}" type="presOf" srcId="{B9E20163-80B6-4A8E-86C3-5C9DAF44920D}" destId="{E05CCD0A-1CD9-B448-A9D8-65E52D190454}" srcOrd="0" destOrd="0" presId="urn:microsoft.com/office/officeart/2005/8/layout/vList2"/>
    <dgm:cxn modelId="{957D0890-515A-426D-A366-DEF599934D29}" srcId="{1D96E219-8AD4-459F-9190-8AC43EDF7C0D}" destId="{EB945CB0-5408-44A7-86F9-223A13A3DDAD}" srcOrd="1" destOrd="0" parTransId="{E141FB41-ACBA-4504-93C1-AB10C665ECE8}" sibTransId="{8CC9C0FC-411B-435C-83B0-B9C6F1BC82C1}"/>
    <dgm:cxn modelId="{5A25F8BE-B1C4-2940-96F6-4933EDA33280}" type="presParOf" srcId="{A00F8308-D927-8441-B798-B128D719A806}" destId="{31830676-3AD6-8C4A-BCDC-2934805E634B}" srcOrd="0" destOrd="0" presId="urn:microsoft.com/office/officeart/2005/8/layout/vList2"/>
    <dgm:cxn modelId="{18CB6899-72AD-B648-9094-E01DD5A6E419}" type="presParOf" srcId="{A00F8308-D927-8441-B798-B128D719A806}" destId="{6FB59CDB-5D15-DC41-B88D-032154D74DBA}" srcOrd="1" destOrd="0" presId="urn:microsoft.com/office/officeart/2005/8/layout/vList2"/>
    <dgm:cxn modelId="{8E84609B-B6D8-194B-B142-DB90FAD89EEF}" type="presParOf" srcId="{A00F8308-D927-8441-B798-B128D719A806}" destId="{6B456717-9C10-E64E-8C63-064680D43352}" srcOrd="2" destOrd="0" presId="urn:microsoft.com/office/officeart/2005/8/layout/vList2"/>
    <dgm:cxn modelId="{269C7554-487F-5E4C-8D4E-6E96C4DD4DF7}" type="presParOf" srcId="{A00F8308-D927-8441-B798-B128D719A806}" destId="{FE827365-13B7-7B4A-899F-25C71AD19302}" srcOrd="3" destOrd="0" presId="urn:microsoft.com/office/officeart/2005/8/layout/vList2"/>
    <dgm:cxn modelId="{183F4430-8641-6846-ACC1-1E57CB36C29E}" type="presParOf" srcId="{A00F8308-D927-8441-B798-B128D719A806}" destId="{E05CCD0A-1CD9-B448-A9D8-65E52D190454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6F81F96-2A42-40B7-A79E-FC9406D1036F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AE5AEE62-4FCA-4C9C-9AE2-2805B0FDAAB3}">
      <dgm:prSet/>
      <dgm:spPr/>
      <dgm:t>
        <a:bodyPr/>
        <a:lstStyle/>
        <a:p>
          <a:r>
            <a:rPr lang="en-US"/>
            <a:t>1) content analysis of the available  literature on the topic;</a:t>
          </a:r>
        </a:p>
      </dgm:t>
    </dgm:pt>
    <dgm:pt modelId="{F50C2F2F-50A5-4E22-A60D-9ADD2E74E756}" type="parTrans" cxnId="{1A12D8BB-A2F3-47D4-B9CF-83FD90824AF7}">
      <dgm:prSet/>
      <dgm:spPr/>
      <dgm:t>
        <a:bodyPr/>
        <a:lstStyle/>
        <a:p>
          <a:endParaRPr lang="en-US"/>
        </a:p>
      </dgm:t>
    </dgm:pt>
    <dgm:pt modelId="{5B278615-DC50-49EC-B33C-FE49784DF013}" type="sibTrans" cxnId="{1A12D8BB-A2F3-47D4-B9CF-83FD90824AF7}">
      <dgm:prSet/>
      <dgm:spPr/>
      <dgm:t>
        <a:bodyPr/>
        <a:lstStyle/>
        <a:p>
          <a:endParaRPr lang="en-US"/>
        </a:p>
      </dgm:t>
    </dgm:pt>
    <dgm:pt modelId="{0349DBE4-FFD4-4A77-B614-C5D2C0433191}">
      <dgm:prSet/>
      <dgm:spPr/>
      <dgm:t>
        <a:bodyPr/>
        <a:lstStyle/>
        <a:p>
          <a:r>
            <a:rPr lang="en-US"/>
            <a:t>2) stakeholder interviews with tribal government representatives, members of the Blue Ribbon Commission and other agencies that serve tribal nations in the Clear Lake Region</a:t>
          </a:r>
        </a:p>
      </dgm:t>
    </dgm:pt>
    <dgm:pt modelId="{123B6171-4C52-48DC-982C-867E2D81C567}" type="parTrans" cxnId="{1104210D-9B55-41B5-B01A-492D78CAFDC9}">
      <dgm:prSet/>
      <dgm:spPr/>
      <dgm:t>
        <a:bodyPr/>
        <a:lstStyle/>
        <a:p>
          <a:endParaRPr lang="en-US"/>
        </a:p>
      </dgm:t>
    </dgm:pt>
    <dgm:pt modelId="{AFF904DE-982F-4D06-B89D-1B7940D0C830}" type="sibTrans" cxnId="{1104210D-9B55-41B5-B01A-492D78CAFDC9}">
      <dgm:prSet/>
      <dgm:spPr/>
      <dgm:t>
        <a:bodyPr/>
        <a:lstStyle/>
        <a:p>
          <a:endParaRPr lang="en-US"/>
        </a:p>
      </dgm:t>
    </dgm:pt>
    <dgm:pt modelId="{C3850809-77D3-44B5-A114-6D2A65B1A553}">
      <dgm:prSet/>
      <dgm:spPr/>
      <dgm:t>
        <a:bodyPr/>
        <a:lstStyle/>
        <a:p>
          <a:r>
            <a:rPr lang="en-US"/>
            <a:t>3) quantitative and qualitative data analysis on the content analysis and interviews to identify 5 core recovery areas for tribal nations in responding to natural disasters in Lake County. </a:t>
          </a:r>
        </a:p>
      </dgm:t>
    </dgm:pt>
    <dgm:pt modelId="{63379BF1-12B1-4272-B5EF-14CBF0446416}" type="parTrans" cxnId="{11163302-1F18-478A-9B60-3C45A8F8B43F}">
      <dgm:prSet/>
      <dgm:spPr/>
      <dgm:t>
        <a:bodyPr/>
        <a:lstStyle/>
        <a:p>
          <a:endParaRPr lang="en-US"/>
        </a:p>
      </dgm:t>
    </dgm:pt>
    <dgm:pt modelId="{133414A7-B29C-40FC-9EEC-863089AD869E}" type="sibTrans" cxnId="{11163302-1F18-478A-9B60-3C45A8F8B43F}">
      <dgm:prSet/>
      <dgm:spPr/>
      <dgm:t>
        <a:bodyPr/>
        <a:lstStyle/>
        <a:p>
          <a:endParaRPr lang="en-US"/>
        </a:p>
      </dgm:t>
    </dgm:pt>
    <dgm:pt modelId="{A89E8EB4-DB68-1343-BCDB-E9A751D17AEE}" type="pres">
      <dgm:prSet presAssocID="{86F81F96-2A42-40B7-A79E-FC9406D1036F}" presName="vert0" presStyleCnt="0">
        <dgm:presLayoutVars>
          <dgm:dir/>
          <dgm:animOne val="branch"/>
          <dgm:animLvl val="lvl"/>
        </dgm:presLayoutVars>
      </dgm:prSet>
      <dgm:spPr/>
    </dgm:pt>
    <dgm:pt modelId="{FF2C10D3-7E1D-7A45-AEF6-074175804A60}" type="pres">
      <dgm:prSet presAssocID="{AE5AEE62-4FCA-4C9C-9AE2-2805B0FDAAB3}" presName="thickLine" presStyleLbl="alignNode1" presStyleIdx="0" presStyleCnt="3"/>
      <dgm:spPr/>
    </dgm:pt>
    <dgm:pt modelId="{B97E261F-3B7D-EC42-9F50-1D30FDDC3C9E}" type="pres">
      <dgm:prSet presAssocID="{AE5AEE62-4FCA-4C9C-9AE2-2805B0FDAAB3}" presName="horz1" presStyleCnt="0"/>
      <dgm:spPr/>
    </dgm:pt>
    <dgm:pt modelId="{BB0C9E76-1AF0-7C4A-965A-EB1B38BD25C2}" type="pres">
      <dgm:prSet presAssocID="{AE5AEE62-4FCA-4C9C-9AE2-2805B0FDAAB3}" presName="tx1" presStyleLbl="revTx" presStyleIdx="0" presStyleCnt="3"/>
      <dgm:spPr/>
    </dgm:pt>
    <dgm:pt modelId="{48E1F510-36D0-284B-9B67-D502701C2915}" type="pres">
      <dgm:prSet presAssocID="{AE5AEE62-4FCA-4C9C-9AE2-2805B0FDAAB3}" presName="vert1" presStyleCnt="0"/>
      <dgm:spPr/>
    </dgm:pt>
    <dgm:pt modelId="{4BA527E3-5B80-A946-A903-AD18DEF885C3}" type="pres">
      <dgm:prSet presAssocID="{0349DBE4-FFD4-4A77-B614-C5D2C0433191}" presName="thickLine" presStyleLbl="alignNode1" presStyleIdx="1" presStyleCnt="3"/>
      <dgm:spPr/>
    </dgm:pt>
    <dgm:pt modelId="{38AFFE75-4FA3-BE41-9830-0FB2923E9187}" type="pres">
      <dgm:prSet presAssocID="{0349DBE4-FFD4-4A77-B614-C5D2C0433191}" presName="horz1" presStyleCnt="0"/>
      <dgm:spPr/>
    </dgm:pt>
    <dgm:pt modelId="{0EA19DE7-D34A-B544-81C7-0F1A73F96C5F}" type="pres">
      <dgm:prSet presAssocID="{0349DBE4-FFD4-4A77-B614-C5D2C0433191}" presName="tx1" presStyleLbl="revTx" presStyleIdx="1" presStyleCnt="3"/>
      <dgm:spPr/>
    </dgm:pt>
    <dgm:pt modelId="{67383FC4-0870-D044-A922-5AC39A59D856}" type="pres">
      <dgm:prSet presAssocID="{0349DBE4-FFD4-4A77-B614-C5D2C0433191}" presName="vert1" presStyleCnt="0"/>
      <dgm:spPr/>
    </dgm:pt>
    <dgm:pt modelId="{984C8E5B-1E8E-F94E-B097-0979FD296720}" type="pres">
      <dgm:prSet presAssocID="{C3850809-77D3-44B5-A114-6D2A65B1A553}" presName="thickLine" presStyleLbl="alignNode1" presStyleIdx="2" presStyleCnt="3"/>
      <dgm:spPr/>
    </dgm:pt>
    <dgm:pt modelId="{B27DDAA2-81DE-DD4C-A859-EE3E6B303DBF}" type="pres">
      <dgm:prSet presAssocID="{C3850809-77D3-44B5-A114-6D2A65B1A553}" presName="horz1" presStyleCnt="0"/>
      <dgm:spPr/>
    </dgm:pt>
    <dgm:pt modelId="{81289DE4-C158-9749-BDBF-61E3C24259C7}" type="pres">
      <dgm:prSet presAssocID="{C3850809-77D3-44B5-A114-6D2A65B1A553}" presName="tx1" presStyleLbl="revTx" presStyleIdx="2" presStyleCnt="3"/>
      <dgm:spPr/>
    </dgm:pt>
    <dgm:pt modelId="{4BFC3078-335B-D940-A5A6-5647B331CA96}" type="pres">
      <dgm:prSet presAssocID="{C3850809-77D3-44B5-A114-6D2A65B1A553}" presName="vert1" presStyleCnt="0"/>
      <dgm:spPr/>
    </dgm:pt>
  </dgm:ptLst>
  <dgm:cxnLst>
    <dgm:cxn modelId="{11163302-1F18-478A-9B60-3C45A8F8B43F}" srcId="{86F81F96-2A42-40B7-A79E-FC9406D1036F}" destId="{C3850809-77D3-44B5-A114-6D2A65B1A553}" srcOrd="2" destOrd="0" parTransId="{63379BF1-12B1-4272-B5EF-14CBF0446416}" sibTransId="{133414A7-B29C-40FC-9EEC-863089AD869E}"/>
    <dgm:cxn modelId="{1104210D-9B55-41B5-B01A-492D78CAFDC9}" srcId="{86F81F96-2A42-40B7-A79E-FC9406D1036F}" destId="{0349DBE4-FFD4-4A77-B614-C5D2C0433191}" srcOrd="1" destOrd="0" parTransId="{123B6171-4C52-48DC-982C-867E2D81C567}" sibTransId="{AFF904DE-982F-4D06-B89D-1B7940D0C830}"/>
    <dgm:cxn modelId="{3151138F-F445-6940-ADAB-2BF122D1CADA}" type="presOf" srcId="{AE5AEE62-4FCA-4C9C-9AE2-2805B0FDAAB3}" destId="{BB0C9E76-1AF0-7C4A-965A-EB1B38BD25C2}" srcOrd="0" destOrd="0" presId="urn:microsoft.com/office/officeart/2008/layout/LinedList"/>
    <dgm:cxn modelId="{970EB99B-3D78-804C-B4AD-C48BD73B5D59}" type="presOf" srcId="{C3850809-77D3-44B5-A114-6D2A65B1A553}" destId="{81289DE4-C158-9749-BDBF-61E3C24259C7}" srcOrd="0" destOrd="0" presId="urn:microsoft.com/office/officeart/2008/layout/LinedList"/>
    <dgm:cxn modelId="{1A12D8BB-A2F3-47D4-B9CF-83FD90824AF7}" srcId="{86F81F96-2A42-40B7-A79E-FC9406D1036F}" destId="{AE5AEE62-4FCA-4C9C-9AE2-2805B0FDAAB3}" srcOrd="0" destOrd="0" parTransId="{F50C2F2F-50A5-4E22-A60D-9ADD2E74E756}" sibTransId="{5B278615-DC50-49EC-B33C-FE49784DF013}"/>
    <dgm:cxn modelId="{018FE6D7-128B-FB4C-9CF5-181E3816ED89}" type="presOf" srcId="{86F81F96-2A42-40B7-A79E-FC9406D1036F}" destId="{A89E8EB4-DB68-1343-BCDB-E9A751D17AEE}" srcOrd="0" destOrd="0" presId="urn:microsoft.com/office/officeart/2008/layout/LinedList"/>
    <dgm:cxn modelId="{49114CF8-7A11-0247-BA4C-E3662F0ACFEC}" type="presOf" srcId="{0349DBE4-FFD4-4A77-B614-C5D2C0433191}" destId="{0EA19DE7-D34A-B544-81C7-0F1A73F96C5F}" srcOrd="0" destOrd="0" presId="urn:microsoft.com/office/officeart/2008/layout/LinedList"/>
    <dgm:cxn modelId="{C5C60E5D-C05D-2E41-A096-7F0BD85FF2C9}" type="presParOf" srcId="{A89E8EB4-DB68-1343-BCDB-E9A751D17AEE}" destId="{FF2C10D3-7E1D-7A45-AEF6-074175804A60}" srcOrd="0" destOrd="0" presId="urn:microsoft.com/office/officeart/2008/layout/LinedList"/>
    <dgm:cxn modelId="{4DF3C713-1031-F74F-882E-CB39675C09B1}" type="presParOf" srcId="{A89E8EB4-DB68-1343-BCDB-E9A751D17AEE}" destId="{B97E261F-3B7D-EC42-9F50-1D30FDDC3C9E}" srcOrd="1" destOrd="0" presId="urn:microsoft.com/office/officeart/2008/layout/LinedList"/>
    <dgm:cxn modelId="{59E38CDF-787E-D14E-9004-4D277237E4B8}" type="presParOf" srcId="{B97E261F-3B7D-EC42-9F50-1D30FDDC3C9E}" destId="{BB0C9E76-1AF0-7C4A-965A-EB1B38BD25C2}" srcOrd="0" destOrd="0" presId="urn:microsoft.com/office/officeart/2008/layout/LinedList"/>
    <dgm:cxn modelId="{85AE8059-DEEF-E649-996D-576734AE5C8F}" type="presParOf" srcId="{B97E261F-3B7D-EC42-9F50-1D30FDDC3C9E}" destId="{48E1F510-36D0-284B-9B67-D502701C2915}" srcOrd="1" destOrd="0" presId="urn:microsoft.com/office/officeart/2008/layout/LinedList"/>
    <dgm:cxn modelId="{B19FE565-EC2F-FE4B-A937-2C46D7D15AF3}" type="presParOf" srcId="{A89E8EB4-DB68-1343-BCDB-E9A751D17AEE}" destId="{4BA527E3-5B80-A946-A903-AD18DEF885C3}" srcOrd="2" destOrd="0" presId="urn:microsoft.com/office/officeart/2008/layout/LinedList"/>
    <dgm:cxn modelId="{D4695770-58FE-CC41-8C2C-05179563DB73}" type="presParOf" srcId="{A89E8EB4-DB68-1343-BCDB-E9A751D17AEE}" destId="{38AFFE75-4FA3-BE41-9830-0FB2923E9187}" srcOrd="3" destOrd="0" presId="urn:microsoft.com/office/officeart/2008/layout/LinedList"/>
    <dgm:cxn modelId="{94216725-5AEC-6248-8B51-10013D2FE879}" type="presParOf" srcId="{38AFFE75-4FA3-BE41-9830-0FB2923E9187}" destId="{0EA19DE7-D34A-B544-81C7-0F1A73F96C5F}" srcOrd="0" destOrd="0" presId="urn:microsoft.com/office/officeart/2008/layout/LinedList"/>
    <dgm:cxn modelId="{88D30FBC-7457-1046-8667-0742B9C44D29}" type="presParOf" srcId="{38AFFE75-4FA3-BE41-9830-0FB2923E9187}" destId="{67383FC4-0870-D044-A922-5AC39A59D856}" srcOrd="1" destOrd="0" presId="urn:microsoft.com/office/officeart/2008/layout/LinedList"/>
    <dgm:cxn modelId="{FC5343A9-5F8E-1E42-A4BD-5011C5FCAF63}" type="presParOf" srcId="{A89E8EB4-DB68-1343-BCDB-E9A751D17AEE}" destId="{984C8E5B-1E8E-F94E-B097-0979FD296720}" srcOrd="4" destOrd="0" presId="urn:microsoft.com/office/officeart/2008/layout/LinedList"/>
    <dgm:cxn modelId="{C252EB07-6660-294B-9994-89E2E7F83576}" type="presParOf" srcId="{A89E8EB4-DB68-1343-BCDB-E9A751D17AEE}" destId="{B27DDAA2-81DE-DD4C-A859-EE3E6B303DBF}" srcOrd="5" destOrd="0" presId="urn:microsoft.com/office/officeart/2008/layout/LinedList"/>
    <dgm:cxn modelId="{55A5E518-2063-FC42-8AF0-426B267DC877}" type="presParOf" srcId="{B27DDAA2-81DE-DD4C-A859-EE3E6B303DBF}" destId="{81289DE4-C158-9749-BDBF-61E3C24259C7}" srcOrd="0" destOrd="0" presId="urn:microsoft.com/office/officeart/2008/layout/LinedList"/>
    <dgm:cxn modelId="{6E65A117-0D21-1545-B9F3-FB6CF1829917}" type="presParOf" srcId="{B27DDAA2-81DE-DD4C-A859-EE3E6B303DBF}" destId="{4BFC3078-335B-D940-A5A6-5647B331CA96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830676-3AD6-8C4A-BCDC-2934805E634B}">
      <dsp:nvSpPr>
        <dsp:cNvPr id="0" name=""/>
        <dsp:cNvSpPr/>
      </dsp:nvSpPr>
      <dsp:spPr>
        <a:xfrm>
          <a:off x="0" y="14691"/>
          <a:ext cx="6367912" cy="206973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To offer to a broad audience an understanding of challenges to disaster recovery identified in the Clear Lake Region;</a:t>
          </a:r>
        </a:p>
      </dsp:txBody>
      <dsp:txXfrm>
        <a:off x="101036" y="115727"/>
        <a:ext cx="6165840" cy="1867658"/>
      </dsp:txXfrm>
    </dsp:sp>
    <dsp:sp modelId="{6B456717-9C10-E64E-8C63-064680D43352}">
      <dsp:nvSpPr>
        <dsp:cNvPr id="0" name=""/>
        <dsp:cNvSpPr/>
      </dsp:nvSpPr>
      <dsp:spPr>
        <a:xfrm>
          <a:off x="0" y="2167941"/>
          <a:ext cx="6367912" cy="2069730"/>
        </a:xfrm>
        <a:prstGeom prst="roundRect">
          <a:avLst/>
        </a:prstGeom>
        <a:solidFill>
          <a:schemeClr val="accent5">
            <a:hueOff val="-3676672"/>
            <a:satOff val="-5114"/>
            <a:lumOff val="-196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To highlight 5 Recovery Core Areas for Tribal nations and communities as well as other stakeholders in the Clear Lake Region;</a:t>
          </a:r>
        </a:p>
      </dsp:txBody>
      <dsp:txXfrm>
        <a:off x="101036" y="2268977"/>
        <a:ext cx="6165840" cy="1867658"/>
      </dsp:txXfrm>
    </dsp:sp>
    <dsp:sp modelId="{E05CCD0A-1CD9-B448-A9D8-65E52D190454}">
      <dsp:nvSpPr>
        <dsp:cNvPr id="0" name=""/>
        <dsp:cNvSpPr/>
      </dsp:nvSpPr>
      <dsp:spPr>
        <a:xfrm>
          <a:off x="0" y="4321191"/>
          <a:ext cx="6367912" cy="2069730"/>
        </a:xfrm>
        <a:prstGeom prst="roundRect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To provide a list of resources available from the University of California to address disasters and support community resilency. </a:t>
          </a:r>
        </a:p>
      </dsp:txBody>
      <dsp:txXfrm>
        <a:off x="101036" y="4422227"/>
        <a:ext cx="6165840" cy="186765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2C10D3-7E1D-7A45-AEF6-074175804A60}">
      <dsp:nvSpPr>
        <dsp:cNvPr id="0" name=""/>
        <dsp:cNvSpPr/>
      </dsp:nvSpPr>
      <dsp:spPr>
        <a:xfrm>
          <a:off x="0" y="2363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0C9E76-1AF0-7C4A-965A-EB1B38BD25C2}">
      <dsp:nvSpPr>
        <dsp:cNvPr id="0" name=""/>
        <dsp:cNvSpPr/>
      </dsp:nvSpPr>
      <dsp:spPr>
        <a:xfrm>
          <a:off x="0" y="2363"/>
          <a:ext cx="10515600" cy="16119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1) content analysis of the available  literature on the topic;</a:t>
          </a:r>
        </a:p>
      </dsp:txBody>
      <dsp:txXfrm>
        <a:off x="0" y="2363"/>
        <a:ext cx="10515600" cy="1611934"/>
      </dsp:txXfrm>
    </dsp:sp>
    <dsp:sp modelId="{4BA527E3-5B80-A946-A903-AD18DEF885C3}">
      <dsp:nvSpPr>
        <dsp:cNvPr id="0" name=""/>
        <dsp:cNvSpPr/>
      </dsp:nvSpPr>
      <dsp:spPr>
        <a:xfrm>
          <a:off x="0" y="1614298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A19DE7-D34A-B544-81C7-0F1A73F96C5F}">
      <dsp:nvSpPr>
        <dsp:cNvPr id="0" name=""/>
        <dsp:cNvSpPr/>
      </dsp:nvSpPr>
      <dsp:spPr>
        <a:xfrm>
          <a:off x="0" y="1614298"/>
          <a:ext cx="10515600" cy="16119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2) stakeholder interviews with tribal government representatives, members of the Blue Ribbon Commission and other agencies that serve tribal nations in the Clear Lake Region</a:t>
          </a:r>
        </a:p>
      </dsp:txBody>
      <dsp:txXfrm>
        <a:off x="0" y="1614298"/>
        <a:ext cx="10515600" cy="1611934"/>
      </dsp:txXfrm>
    </dsp:sp>
    <dsp:sp modelId="{984C8E5B-1E8E-F94E-B097-0979FD296720}">
      <dsp:nvSpPr>
        <dsp:cNvPr id="0" name=""/>
        <dsp:cNvSpPr/>
      </dsp:nvSpPr>
      <dsp:spPr>
        <a:xfrm>
          <a:off x="0" y="3226233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289DE4-C158-9749-BDBF-61E3C24259C7}">
      <dsp:nvSpPr>
        <dsp:cNvPr id="0" name=""/>
        <dsp:cNvSpPr/>
      </dsp:nvSpPr>
      <dsp:spPr>
        <a:xfrm>
          <a:off x="0" y="3226233"/>
          <a:ext cx="10515600" cy="16119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3) quantitative and qualitative data analysis on the content analysis and interviews to identify 5 core recovery areas for tribal nations in responding to natural disasters in Lake County. </a:t>
          </a:r>
        </a:p>
      </dsp:txBody>
      <dsp:txXfrm>
        <a:off x="0" y="3226233"/>
        <a:ext cx="10515600" cy="16119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31031-6C35-4DFA-A472-18D2CF2B8AD9}" type="datetimeFigureOut">
              <a:rPr lang="en-US" smtClean="0"/>
              <a:t>4/1/21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07CCB-D300-4980-AD0A-DD37F1CFE1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6487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31031-6C35-4DFA-A472-18D2CF2B8AD9}" type="datetimeFigureOut">
              <a:rPr lang="en-US" smtClean="0"/>
              <a:t>4/1/21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07CCB-D300-4980-AD0A-DD37F1CFE1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9993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31031-6C35-4DFA-A472-18D2CF2B8AD9}" type="datetimeFigureOut">
              <a:rPr lang="en-US" smtClean="0"/>
              <a:t>4/1/21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07CCB-D300-4980-AD0A-DD37F1CFE1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2121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31031-6C35-4DFA-A472-18D2CF2B8AD9}" type="datetimeFigureOut">
              <a:rPr lang="en-US" smtClean="0"/>
              <a:t>4/1/21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07CCB-D300-4980-AD0A-DD37F1CFE1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1334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31031-6C35-4DFA-A472-18D2CF2B8AD9}" type="datetimeFigureOut">
              <a:rPr lang="en-US" smtClean="0"/>
              <a:t>4/1/21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07CCB-D300-4980-AD0A-DD37F1CFE1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506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31031-6C35-4DFA-A472-18D2CF2B8AD9}" type="datetimeFigureOut">
              <a:rPr lang="en-US" smtClean="0"/>
              <a:t>4/1/21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07CCB-D300-4980-AD0A-DD37F1CFE1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0920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31031-6C35-4DFA-A472-18D2CF2B8AD9}" type="datetimeFigureOut">
              <a:rPr lang="en-US" smtClean="0"/>
              <a:t>4/1/21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07CCB-D300-4980-AD0A-DD37F1CFE1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5471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31031-6C35-4DFA-A472-18D2CF2B8AD9}" type="datetimeFigureOut">
              <a:rPr lang="en-US" smtClean="0"/>
              <a:t>4/1/21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07CCB-D300-4980-AD0A-DD37F1CFE1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565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31031-6C35-4DFA-A472-18D2CF2B8AD9}" type="datetimeFigureOut">
              <a:rPr lang="en-US" smtClean="0"/>
              <a:t>4/1/21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07CCB-D300-4980-AD0A-DD37F1CFE1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7644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31031-6C35-4DFA-A472-18D2CF2B8AD9}" type="datetimeFigureOut">
              <a:rPr lang="en-US" smtClean="0"/>
              <a:t>4/1/21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07CCB-D300-4980-AD0A-DD37F1CFE1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1492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31031-6C35-4DFA-A472-18D2CF2B8AD9}" type="datetimeFigureOut">
              <a:rPr lang="en-US" smtClean="0"/>
              <a:t>4/1/21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07CCB-D300-4980-AD0A-DD37F1CFE1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9511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331031-6C35-4DFA-A472-18D2CF2B8AD9}" type="datetimeFigureOut">
              <a:rPr lang="en-US" smtClean="0"/>
              <a:t>4/1/21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407CCB-D300-4980-AD0A-DD37F1CFE1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483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0B7A27C-21B6-2441-A10C-F18D640A09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5322" y="101397"/>
            <a:ext cx="7039326" cy="527949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64093CD-CFF4-9E41-A040-80F4759A09E6}"/>
              </a:ext>
            </a:extLst>
          </p:cNvPr>
          <p:cNvSpPr/>
          <p:nvPr/>
        </p:nvSpPr>
        <p:spPr>
          <a:xfrm>
            <a:off x="5990493" y="1477108"/>
            <a:ext cx="1112322" cy="356261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D395E06-CF92-5648-8DD4-12BB41B0FA4C}"/>
              </a:ext>
            </a:extLst>
          </p:cNvPr>
          <p:cNvSpPr txBox="1"/>
          <p:nvPr/>
        </p:nvSpPr>
        <p:spPr>
          <a:xfrm>
            <a:off x="4353745" y="5615354"/>
            <a:ext cx="372993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/>
              <a:t>Blue Ribbon Committee</a:t>
            </a:r>
            <a:br>
              <a:rPr lang="en-US" sz="2800" b="1" dirty="0"/>
            </a:br>
            <a:r>
              <a:rPr lang="en-US" sz="2800" b="1" dirty="0"/>
              <a:t>April 1 ,2021</a:t>
            </a:r>
          </a:p>
        </p:txBody>
      </p:sp>
    </p:spTree>
    <p:extLst>
      <p:ext uri="{BB962C8B-B14F-4D97-AF65-F5344CB8AC3E}">
        <p14:creationId xmlns:p14="http://schemas.microsoft.com/office/powerpoint/2010/main" val="7172923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48F354C-308E-EF47-BCA3-104C814B21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363" y="365760"/>
            <a:ext cx="9367203" cy="1188720"/>
          </a:xfrm>
        </p:spPr>
        <p:txBody>
          <a:bodyPr>
            <a:normAutofit/>
          </a:bodyPr>
          <a:lstStyle/>
          <a:p>
            <a:r>
              <a:rPr lang="en-US"/>
              <a:t>Center for Regional Change: Deliverables</a:t>
            </a:r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7CB4857B-ED7C-444D-9F04-2F885114A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764099" cy="1558212"/>
          </a:xfrm>
          <a:custGeom>
            <a:avLst/>
            <a:gdLst>
              <a:gd name="connsiteX0" fmla="*/ 0 w 1764099"/>
              <a:gd name="connsiteY0" fmla="*/ 0 h 1558212"/>
              <a:gd name="connsiteX1" fmla="*/ 1764099 w 1764099"/>
              <a:gd name="connsiteY1" fmla="*/ 0 h 1558212"/>
              <a:gd name="connsiteX2" fmla="*/ 1042087 w 1764099"/>
              <a:gd name="connsiteY2" fmla="*/ 1558212 h 1558212"/>
              <a:gd name="connsiteX3" fmla="*/ 0 w 1764099"/>
              <a:gd name="connsiteY3" fmla="*/ 1558212 h 155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4099" h="1558212">
                <a:moveTo>
                  <a:pt x="0" y="0"/>
                </a:moveTo>
                <a:lnTo>
                  <a:pt x="1764099" y="0"/>
                </a:lnTo>
                <a:lnTo>
                  <a:pt x="1042087" y="1558212"/>
                </a:lnTo>
                <a:lnTo>
                  <a:pt x="0" y="155821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Freeform: Shape 11">
            <a:extLst>
              <a:ext uri="{FF2B5EF4-FFF2-40B4-BE49-F238E27FC236}">
                <a16:creationId xmlns:a16="http://schemas.microsoft.com/office/drawing/2014/main" id="{D18046FB-44EA-4FD8-A585-EA09A319B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691640"/>
            <a:ext cx="12191999" cy="5166360"/>
          </a:xfrm>
          <a:custGeom>
            <a:avLst/>
            <a:gdLst>
              <a:gd name="connsiteX0" fmla="*/ 0 w 12191999"/>
              <a:gd name="connsiteY0" fmla="*/ 0 h 5166360"/>
              <a:gd name="connsiteX1" fmla="*/ 1822388 w 12191999"/>
              <a:gd name="connsiteY1" fmla="*/ 0 h 5166360"/>
              <a:gd name="connsiteX2" fmla="*/ 6468290 w 12191999"/>
              <a:gd name="connsiteY2" fmla="*/ 0 h 5166360"/>
              <a:gd name="connsiteX3" fmla="*/ 7796394 w 12191999"/>
              <a:gd name="connsiteY3" fmla="*/ 0 h 5166360"/>
              <a:gd name="connsiteX4" fmla="*/ 8376834 w 12191999"/>
              <a:gd name="connsiteY4" fmla="*/ 0 h 5166360"/>
              <a:gd name="connsiteX5" fmla="*/ 9704938 w 12191999"/>
              <a:gd name="connsiteY5" fmla="*/ 0 h 5166360"/>
              <a:gd name="connsiteX6" fmla="*/ 9704938 w 12191999"/>
              <a:gd name="connsiteY6" fmla="*/ 2 h 5166360"/>
              <a:gd name="connsiteX7" fmla="*/ 10283456 w 12191999"/>
              <a:gd name="connsiteY7" fmla="*/ 2 h 5166360"/>
              <a:gd name="connsiteX8" fmla="*/ 10863897 w 12191999"/>
              <a:gd name="connsiteY8" fmla="*/ 2 h 5166360"/>
              <a:gd name="connsiteX9" fmla="*/ 12191999 w 12191999"/>
              <a:gd name="connsiteY9" fmla="*/ 2 h 5166360"/>
              <a:gd name="connsiteX10" fmla="*/ 12191999 w 12191999"/>
              <a:gd name="connsiteY10" fmla="*/ 5166360 h 5166360"/>
              <a:gd name="connsiteX11" fmla="*/ 0 w 12191999"/>
              <a:gd name="connsiteY11" fmla="*/ 5166360 h 5166360"/>
              <a:gd name="connsiteX12" fmla="*/ 0 w 12191999"/>
              <a:gd name="connsiteY12" fmla="*/ 2604436 h 5166360"/>
              <a:gd name="connsiteX13" fmla="*/ 862341 w 12191999"/>
              <a:gd name="connsiteY13" fmla="*/ 743371 h 5166360"/>
              <a:gd name="connsiteX14" fmla="*/ 0 w 12191999"/>
              <a:gd name="connsiteY14" fmla="*/ 743371 h 5166360"/>
              <a:gd name="connsiteX15" fmla="*/ 0 w 12191999"/>
              <a:gd name="connsiteY15" fmla="*/ 742508 h 5166360"/>
              <a:gd name="connsiteX16" fmla="*/ 92826 w 12191999"/>
              <a:gd name="connsiteY16" fmla="*/ 742508 h 5166360"/>
              <a:gd name="connsiteX17" fmla="*/ 406486 w 12191999"/>
              <a:gd name="connsiteY17" fmla="*/ 742508 h 5166360"/>
              <a:gd name="connsiteX18" fmla="*/ 406486 w 12191999"/>
              <a:gd name="connsiteY18" fmla="*/ 742507 h 5166360"/>
              <a:gd name="connsiteX19" fmla="*/ 862741 w 12191999"/>
              <a:gd name="connsiteY19" fmla="*/ 742507 h 5166360"/>
              <a:gd name="connsiteX20" fmla="*/ 1206388 w 12191999"/>
              <a:gd name="connsiteY20" fmla="*/ 864 h 5166360"/>
              <a:gd name="connsiteX21" fmla="*/ 748500 w 12191999"/>
              <a:gd name="connsiteY21" fmla="*/ 864 h 5166360"/>
              <a:gd name="connsiteX22" fmla="*/ 0 w 12191999"/>
              <a:gd name="connsiteY22" fmla="*/ 864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1999" h="5166360">
                <a:moveTo>
                  <a:pt x="0" y="0"/>
                </a:moveTo>
                <a:lnTo>
                  <a:pt x="1822388" y="0"/>
                </a:lnTo>
                <a:lnTo>
                  <a:pt x="6468290" y="0"/>
                </a:lnTo>
                <a:lnTo>
                  <a:pt x="7796394" y="0"/>
                </a:lnTo>
                <a:lnTo>
                  <a:pt x="8376834" y="0"/>
                </a:lnTo>
                <a:lnTo>
                  <a:pt x="9704938" y="0"/>
                </a:lnTo>
                <a:lnTo>
                  <a:pt x="9704938" y="2"/>
                </a:lnTo>
                <a:lnTo>
                  <a:pt x="10283456" y="2"/>
                </a:lnTo>
                <a:lnTo>
                  <a:pt x="10863897" y="2"/>
                </a:lnTo>
                <a:lnTo>
                  <a:pt x="12191999" y="2"/>
                </a:lnTo>
                <a:lnTo>
                  <a:pt x="12191999" y="5166360"/>
                </a:lnTo>
                <a:lnTo>
                  <a:pt x="0" y="5166360"/>
                </a:lnTo>
                <a:lnTo>
                  <a:pt x="0" y="2604436"/>
                </a:lnTo>
                <a:lnTo>
                  <a:pt x="862341" y="743371"/>
                </a:lnTo>
                <a:lnTo>
                  <a:pt x="0" y="743371"/>
                </a:lnTo>
                <a:lnTo>
                  <a:pt x="0" y="742508"/>
                </a:lnTo>
                <a:lnTo>
                  <a:pt x="92826" y="742508"/>
                </a:lnTo>
                <a:lnTo>
                  <a:pt x="406486" y="742508"/>
                </a:lnTo>
                <a:lnTo>
                  <a:pt x="406486" y="742507"/>
                </a:lnTo>
                <a:lnTo>
                  <a:pt x="862741" y="742507"/>
                </a:lnTo>
                <a:lnTo>
                  <a:pt x="1206388" y="864"/>
                </a:lnTo>
                <a:lnTo>
                  <a:pt x="748500" y="864"/>
                </a:lnTo>
                <a:lnTo>
                  <a:pt x="0" y="864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79F5F2B-8B58-4140-AE6A-51F6C67B1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1641"/>
            <a:ext cx="971654" cy="2096979"/>
          </a:xfrm>
          <a:custGeom>
            <a:avLst/>
            <a:gdLst>
              <a:gd name="connsiteX0" fmla="*/ 0 w 971654"/>
              <a:gd name="connsiteY0" fmla="*/ 0 h 2096979"/>
              <a:gd name="connsiteX1" fmla="*/ 971654 w 971654"/>
              <a:gd name="connsiteY1" fmla="*/ 0 h 2096979"/>
              <a:gd name="connsiteX2" fmla="*/ 0 w 971654"/>
              <a:gd name="connsiteY2" fmla="*/ 2096979 h 209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1654" h="2096979">
                <a:moveTo>
                  <a:pt x="0" y="0"/>
                </a:moveTo>
                <a:lnTo>
                  <a:pt x="971654" y="0"/>
                </a:lnTo>
                <a:lnTo>
                  <a:pt x="0" y="2096979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5B063F9-BD64-1F4C-AED0-1DF6A0F427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6431" y="2176271"/>
            <a:ext cx="9684136" cy="4681729"/>
          </a:xfrm>
        </p:spPr>
        <p:txBody>
          <a:bodyPr anchor="t">
            <a:normAutofit fontScale="92500" lnSpcReduction="10000"/>
          </a:bodyPr>
          <a:lstStyle/>
          <a:p>
            <a:r>
              <a:rPr lang="en-US" dirty="0"/>
              <a:t>Lake County region socio-demographic report (final draft presented to SES in April)</a:t>
            </a:r>
          </a:p>
          <a:p>
            <a:r>
              <a:rPr lang="en-US" i="1" dirty="0"/>
              <a:t>Tribal communities and natural disaster planning and recovery (presentation today; report draft presented to SES in April)</a:t>
            </a:r>
          </a:p>
          <a:p>
            <a:r>
              <a:rPr lang="en-US" dirty="0"/>
              <a:t>Regional Disaster Planning and Recovery issue brief and white paper (draft presented to SES in April)</a:t>
            </a:r>
          </a:p>
          <a:p>
            <a:r>
              <a:rPr lang="en-US" dirty="0"/>
              <a:t>Economic development issue briefs (presented to SES in April)</a:t>
            </a:r>
          </a:p>
          <a:p>
            <a:pPr lvl="1"/>
            <a:r>
              <a:rPr lang="en-US" sz="2800" dirty="0"/>
              <a:t>Environmental education </a:t>
            </a:r>
          </a:p>
          <a:p>
            <a:pPr lvl="1"/>
            <a:r>
              <a:rPr lang="en-US" sz="2800" dirty="0"/>
              <a:t>Youth and workforce development</a:t>
            </a:r>
          </a:p>
          <a:p>
            <a:pPr lvl="1"/>
            <a:r>
              <a:rPr lang="en-US" sz="2800" dirty="0"/>
              <a:t>Broadband development</a:t>
            </a:r>
          </a:p>
          <a:p>
            <a:pPr lvl="1"/>
            <a:r>
              <a:rPr lang="en-US" sz="2800" dirty="0"/>
              <a:t>Agricultural and natural resource tourism </a:t>
            </a:r>
          </a:p>
          <a:p>
            <a:r>
              <a:rPr lang="en-US" dirty="0"/>
              <a:t>All deliverables submitted by June 2021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1319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8294908-8B00-4F58-BBBA-20F71A40A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364C879-1404-4203-8E9D-CC5DE0A621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82782" y="-1386168"/>
            <a:ext cx="2424873" cy="3611191"/>
          </a:xfrm>
          <a:custGeom>
            <a:avLst/>
            <a:gdLst>
              <a:gd name="connsiteX0" fmla="*/ 0 w 2424873"/>
              <a:gd name="connsiteY0" fmla="*/ 2424874 h 3611191"/>
              <a:gd name="connsiteX1" fmla="*/ 2424873 w 2424873"/>
              <a:gd name="connsiteY1" fmla="*/ 0 h 3611191"/>
              <a:gd name="connsiteX2" fmla="*/ 2424873 w 2424873"/>
              <a:gd name="connsiteY2" fmla="*/ 3611191 h 3611191"/>
              <a:gd name="connsiteX3" fmla="*/ 1186317 w 2424873"/>
              <a:gd name="connsiteY3" fmla="*/ 3611191 h 3611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24873" h="3611191">
                <a:moveTo>
                  <a:pt x="0" y="2424874"/>
                </a:moveTo>
                <a:lnTo>
                  <a:pt x="2424873" y="0"/>
                </a:lnTo>
                <a:lnTo>
                  <a:pt x="2424873" y="3611191"/>
                </a:lnTo>
                <a:lnTo>
                  <a:pt x="1186317" y="3611191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4617302-4B0D-4351-A6BB-6F0930D943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571000" y="-338582"/>
            <a:ext cx="1635955" cy="1635955"/>
          </a:xfrm>
          <a:custGeom>
            <a:avLst/>
            <a:gdLst>
              <a:gd name="connsiteX0" fmla="*/ 0 w 1635955"/>
              <a:gd name="connsiteY0" fmla="*/ 957987 h 1635955"/>
              <a:gd name="connsiteX1" fmla="*/ 957987 w 1635955"/>
              <a:gd name="connsiteY1" fmla="*/ 0 h 1635955"/>
              <a:gd name="connsiteX2" fmla="*/ 1635955 w 1635955"/>
              <a:gd name="connsiteY2" fmla="*/ 0 h 1635955"/>
              <a:gd name="connsiteX3" fmla="*/ 1635955 w 1635955"/>
              <a:gd name="connsiteY3" fmla="*/ 1635955 h 1635955"/>
              <a:gd name="connsiteX4" fmla="*/ 0 w 1635955"/>
              <a:gd name="connsiteY4" fmla="*/ 1635955 h 1635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5955" h="1635955">
                <a:moveTo>
                  <a:pt x="0" y="957987"/>
                </a:moveTo>
                <a:lnTo>
                  <a:pt x="957987" y="0"/>
                </a:lnTo>
                <a:lnTo>
                  <a:pt x="1635955" y="0"/>
                </a:lnTo>
                <a:lnTo>
                  <a:pt x="1635955" y="1635955"/>
                </a:lnTo>
                <a:lnTo>
                  <a:pt x="0" y="1635955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DA2C7802-C2E0-4218-8F89-8DD7CCD2CD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9627985" y="-6588"/>
            <a:ext cx="4059393" cy="2548110"/>
          </a:xfrm>
          <a:custGeom>
            <a:avLst/>
            <a:gdLst>
              <a:gd name="connsiteX0" fmla="*/ 0 w 4059393"/>
              <a:gd name="connsiteY0" fmla="*/ 1511282 h 2548110"/>
              <a:gd name="connsiteX1" fmla="*/ 1511282 w 4059393"/>
              <a:gd name="connsiteY1" fmla="*/ 0 h 2548110"/>
              <a:gd name="connsiteX2" fmla="*/ 4059393 w 4059393"/>
              <a:gd name="connsiteY2" fmla="*/ 2548110 h 2548110"/>
              <a:gd name="connsiteX3" fmla="*/ 0 w 4059393"/>
              <a:gd name="connsiteY3" fmla="*/ 2548110 h 2548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59393" h="2548110">
                <a:moveTo>
                  <a:pt x="0" y="1511282"/>
                </a:moveTo>
                <a:lnTo>
                  <a:pt x="1511282" y="0"/>
                </a:lnTo>
                <a:lnTo>
                  <a:pt x="4059393" y="2548110"/>
                </a:lnTo>
                <a:lnTo>
                  <a:pt x="0" y="254811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6D7111A-21E5-4EE9-8A78-10E5530F01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262924" y="1465780"/>
            <a:ext cx="1185708" cy="118570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A3969E80-A77B-49FC-9122-D89AFD5EE1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-29557" y="5198743"/>
            <a:ext cx="2444907" cy="2366116"/>
          </a:xfrm>
          <a:custGeom>
            <a:avLst/>
            <a:gdLst>
              <a:gd name="connsiteX0" fmla="*/ 0 w 2203753"/>
              <a:gd name="connsiteY0" fmla="*/ 0 h 2132734"/>
              <a:gd name="connsiteX1" fmla="*/ 2203753 w 2203753"/>
              <a:gd name="connsiteY1" fmla="*/ 0 h 2132734"/>
              <a:gd name="connsiteX2" fmla="*/ 2203753 w 2203753"/>
              <a:gd name="connsiteY2" fmla="*/ 576461 h 2132734"/>
              <a:gd name="connsiteX3" fmla="*/ 647480 w 2203753"/>
              <a:gd name="connsiteY3" fmla="*/ 2132734 h 2132734"/>
              <a:gd name="connsiteX4" fmla="*/ 0 w 2203753"/>
              <a:gd name="connsiteY4" fmla="*/ 1485255 h 2132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3753" h="2132734">
                <a:moveTo>
                  <a:pt x="0" y="0"/>
                </a:moveTo>
                <a:lnTo>
                  <a:pt x="2203753" y="0"/>
                </a:lnTo>
                <a:lnTo>
                  <a:pt x="2203753" y="576461"/>
                </a:lnTo>
                <a:lnTo>
                  <a:pt x="647480" y="2132734"/>
                </a:lnTo>
                <a:lnTo>
                  <a:pt x="0" y="1485255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849CA57-76BD-4CF2-80BA-D7A46A01B7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769787" y="5439893"/>
            <a:ext cx="928467" cy="928467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35E9085E-E730-4768-83D4-6CB7E98971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3401311" y="734311"/>
            <a:ext cx="5389379" cy="5389379"/>
          </a:xfrm>
          <a:custGeom>
            <a:avLst/>
            <a:gdLst>
              <a:gd name="connsiteX0" fmla="*/ 0 w 5389379"/>
              <a:gd name="connsiteY0" fmla="*/ 540040 h 5389379"/>
              <a:gd name="connsiteX1" fmla="*/ 540040 w 5389379"/>
              <a:gd name="connsiteY1" fmla="*/ 0 h 5389379"/>
              <a:gd name="connsiteX2" fmla="*/ 5389379 w 5389379"/>
              <a:gd name="connsiteY2" fmla="*/ 0 h 5389379"/>
              <a:gd name="connsiteX3" fmla="*/ 5389379 w 5389379"/>
              <a:gd name="connsiteY3" fmla="*/ 4838655 h 5389379"/>
              <a:gd name="connsiteX4" fmla="*/ 4838655 w 5389379"/>
              <a:gd name="connsiteY4" fmla="*/ 5389379 h 5389379"/>
              <a:gd name="connsiteX5" fmla="*/ 0 w 5389379"/>
              <a:gd name="connsiteY5" fmla="*/ 5389379 h 5389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9379" h="5389379">
                <a:moveTo>
                  <a:pt x="0" y="540040"/>
                </a:moveTo>
                <a:lnTo>
                  <a:pt x="540040" y="0"/>
                </a:lnTo>
                <a:lnTo>
                  <a:pt x="5389379" y="0"/>
                </a:lnTo>
                <a:lnTo>
                  <a:pt x="5389379" y="4838655"/>
                </a:lnTo>
                <a:lnTo>
                  <a:pt x="4838655" y="5389379"/>
                </a:lnTo>
                <a:lnTo>
                  <a:pt x="0" y="538937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973272FE-A474-4CAE-8CA2-BCC8B476C3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00283" y="33283"/>
            <a:ext cx="6791435" cy="6791435"/>
          </a:xfrm>
          <a:custGeom>
            <a:avLst/>
            <a:gdLst>
              <a:gd name="connsiteX0" fmla="*/ 1860938 w 6791435"/>
              <a:gd name="connsiteY0" fmla="*/ 81158 h 6791435"/>
              <a:gd name="connsiteX1" fmla="*/ 1942096 w 6791435"/>
              <a:gd name="connsiteY1" fmla="*/ 0 h 6791435"/>
              <a:gd name="connsiteX2" fmla="*/ 6791435 w 6791435"/>
              <a:gd name="connsiteY2" fmla="*/ 0 h 6791435"/>
              <a:gd name="connsiteX3" fmla="*/ 6791435 w 6791435"/>
              <a:gd name="connsiteY3" fmla="*/ 4838655 h 6791435"/>
              <a:gd name="connsiteX4" fmla="*/ 6710277 w 6791435"/>
              <a:gd name="connsiteY4" fmla="*/ 4919813 h 6791435"/>
              <a:gd name="connsiteX5" fmla="*/ 6710277 w 6791435"/>
              <a:gd name="connsiteY5" fmla="*/ 81158 h 6791435"/>
              <a:gd name="connsiteX6" fmla="*/ 0 w 6791435"/>
              <a:gd name="connsiteY6" fmla="*/ 1942096 h 6791435"/>
              <a:gd name="connsiteX7" fmla="*/ 81158 w 6791435"/>
              <a:gd name="connsiteY7" fmla="*/ 1860938 h 6791435"/>
              <a:gd name="connsiteX8" fmla="*/ 81158 w 6791435"/>
              <a:gd name="connsiteY8" fmla="*/ 6710277 h 6791435"/>
              <a:gd name="connsiteX9" fmla="*/ 4919813 w 6791435"/>
              <a:gd name="connsiteY9" fmla="*/ 6710277 h 6791435"/>
              <a:gd name="connsiteX10" fmla="*/ 4838655 w 6791435"/>
              <a:gd name="connsiteY10" fmla="*/ 6791435 h 6791435"/>
              <a:gd name="connsiteX11" fmla="*/ 0 w 6791435"/>
              <a:gd name="connsiteY11" fmla="*/ 6791435 h 6791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791435" h="6791435">
                <a:moveTo>
                  <a:pt x="1860938" y="81158"/>
                </a:moveTo>
                <a:lnTo>
                  <a:pt x="1942096" y="0"/>
                </a:lnTo>
                <a:lnTo>
                  <a:pt x="6791435" y="0"/>
                </a:lnTo>
                <a:lnTo>
                  <a:pt x="6791435" y="4838655"/>
                </a:lnTo>
                <a:lnTo>
                  <a:pt x="6710277" y="4919813"/>
                </a:lnTo>
                <a:lnTo>
                  <a:pt x="6710277" y="81158"/>
                </a:lnTo>
                <a:close/>
                <a:moveTo>
                  <a:pt x="0" y="1942096"/>
                </a:moveTo>
                <a:lnTo>
                  <a:pt x="81158" y="1860938"/>
                </a:lnTo>
                <a:lnTo>
                  <a:pt x="81158" y="6710277"/>
                </a:lnTo>
                <a:lnTo>
                  <a:pt x="4919813" y="6710277"/>
                </a:lnTo>
                <a:lnTo>
                  <a:pt x="4838655" y="6791435"/>
                </a:lnTo>
                <a:lnTo>
                  <a:pt x="0" y="6791435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39632" y="4518923"/>
            <a:ext cx="3394541" cy="1198705"/>
          </a:xfrm>
          <a:noFill/>
        </p:spPr>
        <p:txBody>
          <a:bodyPr>
            <a:normAutofit fontScale="92500"/>
          </a:bodyPr>
          <a:lstStyle/>
          <a:p>
            <a:r>
              <a:rPr lang="en-US" sz="1900" dirty="0">
                <a:solidFill>
                  <a:srgbClr val="080808"/>
                </a:solidFill>
              </a:rPr>
              <a:t>Anne Visser, PhD, UC Davis CRC</a:t>
            </a:r>
          </a:p>
          <a:p>
            <a:r>
              <a:rPr lang="en-US" sz="1900" dirty="0">
                <a:solidFill>
                  <a:srgbClr val="080808"/>
                </a:solidFill>
              </a:rPr>
              <a:t>Clare Cannon, PhD, UC Davis CRC</a:t>
            </a:r>
          </a:p>
          <a:p>
            <a:r>
              <a:rPr lang="en-US" sz="1900" dirty="0">
                <a:solidFill>
                  <a:srgbClr val="080808"/>
                </a:solidFill>
              </a:rPr>
              <a:t>Leslie </a:t>
            </a:r>
            <a:r>
              <a:rPr lang="en-US" sz="1900" dirty="0" err="1">
                <a:solidFill>
                  <a:srgbClr val="080808"/>
                </a:solidFill>
              </a:rPr>
              <a:t>Panyanouvong</a:t>
            </a:r>
            <a:r>
              <a:rPr lang="en-US" sz="1900" dirty="0">
                <a:solidFill>
                  <a:srgbClr val="080808"/>
                </a:solidFill>
              </a:rPr>
              <a:t>, UC Irvine</a:t>
            </a:r>
          </a:p>
          <a:p>
            <a:endParaRPr lang="en-US" sz="1900" dirty="0">
              <a:solidFill>
                <a:srgbClr val="080808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4642" y="2353641"/>
            <a:ext cx="5782716" cy="2150719"/>
          </a:xfrm>
          <a:noFill/>
        </p:spPr>
        <p:txBody>
          <a:bodyPr anchor="ctr">
            <a:normAutofit/>
          </a:bodyPr>
          <a:lstStyle/>
          <a:p>
            <a:r>
              <a:rPr lang="en-US" sz="2800" b="1">
                <a:solidFill>
                  <a:srgbClr val="080808"/>
                </a:solidFill>
              </a:rPr>
              <a:t>Five Core Areas to Support and Promote Recovery to Natural Disasters: Insights from Tribal Communities in the Clear Lake Region</a:t>
            </a:r>
            <a:endParaRPr lang="en-US" sz="2800">
              <a:solidFill>
                <a:srgbClr val="080808"/>
              </a:solidFill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E07981EA-05A6-437C-88D7-B377B92B03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9629823" y="5457591"/>
            <a:ext cx="2231794" cy="2568811"/>
          </a:xfrm>
          <a:custGeom>
            <a:avLst/>
            <a:gdLst>
              <a:gd name="connsiteX0" fmla="*/ 0 w 2940086"/>
              <a:gd name="connsiteY0" fmla="*/ 0 h 3384061"/>
              <a:gd name="connsiteX1" fmla="*/ 2496112 w 2940086"/>
              <a:gd name="connsiteY1" fmla="*/ 0 h 3384061"/>
              <a:gd name="connsiteX2" fmla="*/ 2940086 w 2940086"/>
              <a:gd name="connsiteY2" fmla="*/ 443975 h 3384061"/>
              <a:gd name="connsiteX3" fmla="*/ 0 w 2940086"/>
              <a:gd name="connsiteY3" fmla="*/ 3384061 h 3384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40086" h="3384061">
                <a:moveTo>
                  <a:pt x="0" y="0"/>
                </a:moveTo>
                <a:lnTo>
                  <a:pt x="2496112" y="0"/>
                </a:lnTo>
                <a:lnTo>
                  <a:pt x="2940086" y="443975"/>
                </a:lnTo>
                <a:lnTo>
                  <a:pt x="0" y="3384061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5E3C750-986E-4769-B1AE-49289FBEE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9720059" y="5243545"/>
            <a:ext cx="959985" cy="959985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3675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 fill">
            <a:extLst>
              <a:ext uri="{FF2B5EF4-FFF2-40B4-BE49-F238E27FC236}">
                <a16:creationId xmlns:a16="http://schemas.microsoft.com/office/drawing/2014/main" id="{1D63C574-BFD2-41A1-A567-B0C3CC7FDD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Color 2">
            <a:extLst>
              <a:ext uri="{FF2B5EF4-FFF2-40B4-BE49-F238E27FC236}">
                <a16:creationId xmlns:a16="http://schemas.microsoft.com/office/drawing/2014/main" id="{E2A46BAB-8C31-42B2-90E8-B26DD3E81D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3F7A3C7-0737-4E57-B30E-8EEFE638B4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4707053" cy="6858000"/>
            <a:chOff x="651279" y="598259"/>
            <a:chExt cx="10889442" cy="5680742"/>
          </a:xfrm>
        </p:grpSpPr>
        <p:sp>
          <p:nvSpPr>
            <p:cNvPr id="14" name="Color">
              <a:extLst>
                <a:ext uri="{FF2B5EF4-FFF2-40B4-BE49-F238E27FC236}">
                  <a16:creationId xmlns:a16="http://schemas.microsoft.com/office/drawing/2014/main" id="{3BE6D516-DFC6-4698-B3F1-5F591C1130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Color">
              <a:extLst>
                <a:ext uri="{FF2B5EF4-FFF2-40B4-BE49-F238E27FC236}">
                  <a16:creationId xmlns:a16="http://schemas.microsoft.com/office/drawing/2014/main" id="{C2580FB0-D146-458C-AF1B-8E8BBF6BBA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3F5E015-E085-4624-B431-B42414448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DDB60AE-8B9C-4BA0-93DC-F8C9EBF6D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9F247760-BE07-41A2-969E-570081E65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57A70BD2-76FC-4BDD-9E64-3B93D5EF36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AADD9643-5489-42CB-9762-FBAC2AAE9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9A2C16E-2745-4E3D-BECC-D66755221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2E5A063-571D-4461-9869-B3E93F6E69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366019AD-E33B-4DBF-BAD3-AE3611603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6385" y="841248"/>
            <a:ext cx="3515244" cy="5340097"/>
          </a:xfrm>
        </p:spPr>
        <p:txBody>
          <a:bodyPr anchor="ctr">
            <a:normAutofit/>
          </a:bodyPr>
          <a:lstStyle/>
          <a:p>
            <a:r>
              <a:rPr lang="en-US" sz="4800">
                <a:solidFill>
                  <a:schemeClr val="bg1"/>
                </a:solidFill>
              </a:rPr>
              <a:t>Overarching Goals of Report: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6E9513C-CB8C-4817-B5EC-B6846C416FF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15961932"/>
              </p:ext>
            </p:extLst>
          </p:nvPr>
        </p:nvGraphicFramePr>
        <p:xfrm>
          <a:off x="4985886" y="231006"/>
          <a:ext cx="6367913" cy="64056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279695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Methodology	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3760892-46C0-4614-A57D-AA76B5551AA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336431"/>
          <a:ext cx="10515600" cy="48405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001023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4.png"/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323849" y="219075"/>
            <a:ext cx="11458575" cy="6486525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35255513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2097691"/>
              </p:ext>
            </p:extLst>
          </p:nvPr>
        </p:nvGraphicFramePr>
        <p:xfrm>
          <a:off x="643467" y="762130"/>
          <a:ext cx="10905067" cy="533374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252460">
                  <a:extLst>
                    <a:ext uri="{9D8B030D-6E8A-4147-A177-3AD203B41FA5}">
                      <a16:colId xmlns:a16="http://schemas.microsoft.com/office/drawing/2014/main" val="1837724474"/>
                    </a:ext>
                  </a:extLst>
                </a:gridCol>
                <a:gridCol w="6652607">
                  <a:extLst>
                    <a:ext uri="{9D8B030D-6E8A-4147-A177-3AD203B41FA5}">
                      <a16:colId xmlns:a16="http://schemas.microsoft.com/office/drawing/2014/main" val="3966686217"/>
                    </a:ext>
                  </a:extLst>
                </a:gridCol>
              </a:tblGrid>
              <a:tr h="1126784">
                <a:tc>
                  <a:txBody>
                    <a:bodyPr/>
                    <a:lstStyle/>
                    <a:p>
                      <a:pPr marL="0" marR="0" indent="4572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Economic Recovery</a:t>
                      </a:r>
                      <a:endParaRPr lang="en-US" sz="1700">
                        <a:effectLst/>
                        <a:latin typeface="Garamond" panose="02020404030301010803" pitchFamily="18" charset="0"/>
                        <a:ea typeface="Garamond" panose="02020404030301010803" pitchFamily="18" charset="0"/>
                        <a:cs typeface="Garamond" panose="02020404030301010803" pitchFamily="18" charset="0"/>
                      </a:endParaRPr>
                    </a:p>
                  </a:txBody>
                  <a:tcPr marL="92903" marR="92903" marT="92903" marB="92903"/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Return economic and business activities to a healthy state while supporting the development of new business and employment opportunities that promote economic viability.</a:t>
                      </a:r>
                      <a:endParaRPr lang="en-US" sz="1700">
                        <a:effectLst/>
                        <a:latin typeface="Garamond" panose="02020404030301010803" pitchFamily="18" charset="0"/>
                        <a:ea typeface="Garamond" panose="02020404030301010803" pitchFamily="18" charset="0"/>
                        <a:cs typeface="Garamond" panose="02020404030301010803" pitchFamily="18" charset="0"/>
                      </a:endParaRPr>
                    </a:p>
                  </a:txBody>
                  <a:tcPr marL="92903" marR="92903" marT="92903" marB="92903"/>
                </a:tc>
                <a:extLst>
                  <a:ext uri="{0D108BD9-81ED-4DB2-BD59-A6C34878D82A}">
                    <a16:rowId xmlns:a16="http://schemas.microsoft.com/office/drawing/2014/main" val="1505594653"/>
                  </a:ext>
                </a:extLst>
              </a:tr>
              <a:tr h="1126784">
                <a:tc>
                  <a:txBody>
                    <a:bodyPr/>
                    <a:lstStyle/>
                    <a:p>
                      <a:pPr marL="0" marR="0" indent="4572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Health Care and Social Services </a:t>
                      </a:r>
                      <a:endParaRPr lang="en-US" sz="1700">
                        <a:effectLst/>
                        <a:latin typeface="Garamond" panose="02020404030301010803" pitchFamily="18" charset="0"/>
                        <a:ea typeface="Garamond" panose="02020404030301010803" pitchFamily="18" charset="0"/>
                        <a:cs typeface="Garamond" panose="02020404030301010803" pitchFamily="18" charset="0"/>
                      </a:endParaRPr>
                    </a:p>
                  </a:txBody>
                  <a:tcPr marL="92903" marR="92903" marT="92903" marB="92903"/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Restore and improve health and social services capabilities and networks to promote the resilience, independence, health and well-being of residents.</a:t>
                      </a:r>
                      <a:endParaRPr lang="en-US" sz="1700">
                        <a:effectLst/>
                        <a:latin typeface="Garamond" panose="02020404030301010803" pitchFamily="18" charset="0"/>
                        <a:ea typeface="Garamond" panose="02020404030301010803" pitchFamily="18" charset="0"/>
                        <a:cs typeface="Garamond" panose="02020404030301010803" pitchFamily="18" charset="0"/>
                      </a:endParaRPr>
                    </a:p>
                  </a:txBody>
                  <a:tcPr marL="92903" marR="92903" marT="92903" marB="92903"/>
                </a:tc>
                <a:extLst>
                  <a:ext uri="{0D108BD9-81ED-4DB2-BD59-A6C34878D82A}">
                    <a16:rowId xmlns:a16="http://schemas.microsoft.com/office/drawing/2014/main" val="785309769"/>
                  </a:ext>
                </a:extLst>
              </a:tr>
              <a:tr h="1126784">
                <a:tc>
                  <a:txBody>
                    <a:bodyPr/>
                    <a:lstStyle/>
                    <a:p>
                      <a:pPr marL="0" marR="0" indent="4572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Housing </a:t>
                      </a:r>
                      <a:endParaRPr lang="en-US" sz="1700">
                        <a:effectLst/>
                        <a:latin typeface="Garamond" panose="02020404030301010803" pitchFamily="18" charset="0"/>
                        <a:ea typeface="Garamond" panose="02020404030301010803" pitchFamily="18" charset="0"/>
                        <a:cs typeface="Garamond" panose="02020404030301010803" pitchFamily="18" charset="0"/>
                      </a:endParaRPr>
                    </a:p>
                  </a:txBody>
                  <a:tcPr marL="92903" marR="92903" marT="92903" marB="92903"/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Implement housing solutions that effectively support and contribute to sustainability, resilience, and affordability for the community as a whole. </a:t>
                      </a:r>
                      <a:endParaRPr lang="en-US" sz="1700">
                        <a:effectLst/>
                        <a:latin typeface="Garamond" panose="02020404030301010803" pitchFamily="18" charset="0"/>
                        <a:ea typeface="Garamond" panose="02020404030301010803" pitchFamily="18" charset="0"/>
                        <a:cs typeface="Garamond" panose="02020404030301010803" pitchFamily="18" charset="0"/>
                      </a:endParaRPr>
                    </a:p>
                  </a:txBody>
                  <a:tcPr marL="92903" marR="92903" marT="92903" marB="92903"/>
                </a:tc>
                <a:extLst>
                  <a:ext uri="{0D108BD9-81ED-4DB2-BD59-A6C34878D82A}">
                    <a16:rowId xmlns:a16="http://schemas.microsoft.com/office/drawing/2014/main" val="2246781225"/>
                  </a:ext>
                </a:extLst>
              </a:tr>
              <a:tr h="826605">
                <a:tc>
                  <a:txBody>
                    <a:bodyPr/>
                    <a:lstStyle/>
                    <a:p>
                      <a:pPr marL="0" marR="0" indent="4572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Infrastructure Systems</a:t>
                      </a:r>
                      <a:endParaRPr lang="en-US" sz="1700">
                        <a:effectLst/>
                        <a:latin typeface="Garamond" panose="02020404030301010803" pitchFamily="18" charset="0"/>
                        <a:ea typeface="Garamond" panose="02020404030301010803" pitchFamily="18" charset="0"/>
                        <a:cs typeface="Garamond" panose="02020404030301010803" pitchFamily="18" charset="0"/>
                      </a:endParaRPr>
                    </a:p>
                  </a:txBody>
                  <a:tcPr marL="92903" marR="92903" marT="92903" marB="92903"/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Stabilize critical infrastructure, minimize health and safety threats, and efficiently restore and revitalize systems and services. </a:t>
                      </a:r>
                      <a:endParaRPr lang="en-US" sz="1700">
                        <a:effectLst/>
                        <a:latin typeface="Garamond" panose="02020404030301010803" pitchFamily="18" charset="0"/>
                        <a:ea typeface="Garamond" panose="02020404030301010803" pitchFamily="18" charset="0"/>
                        <a:cs typeface="Garamond" panose="02020404030301010803" pitchFamily="18" charset="0"/>
                      </a:endParaRPr>
                    </a:p>
                  </a:txBody>
                  <a:tcPr marL="92903" marR="92903" marT="92903" marB="92903"/>
                </a:tc>
                <a:extLst>
                  <a:ext uri="{0D108BD9-81ED-4DB2-BD59-A6C34878D82A}">
                    <a16:rowId xmlns:a16="http://schemas.microsoft.com/office/drawing/2014/main" val="2759161777"/>
                  </a:ext>
                </a:extLst>
              </a:tr>
              <a:tr h="1126784">
                <a:tc>
                  <a:txBody>
                    <a:bodyPr/>
                    <a:lstStyle/>
                    <a:p>
                      <a:pPr marL="0" marR="0" indent="4572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Environmental Stewardship</a:t>
                      </a:r>
                      <a:endParaRPr lang="en-US" sz="1700">
                        <a:effectLst/>
                        <a:latin typeface="Garamond" panose="02020404030301010803" pitchFamily="18" charset="0"/>
                        <a:ea typeface="Garamond" panose="02020404030301010803" pitchFamily="18" charset="0"/>
                        <a:cs typeface="Garamond" panose="02020404030301010803" pitchFamily="18" charset="0"/>
                      </a:endParaRPr>
                    </a:p>
                  </a:txBody>
                  <a:tcPr marL="92903" marR="92903" marT="92903" marB="92903"/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Protect natural and cultural resources through appropriate planning, mitigation, response, and recovery actions to preserve, conserve, rehabilitate, and restore them. </a:t>
                      </a:r>
                      <a:endParaRPr lang="en-US" sz="1700">
                        <a:effectLst/>
                        <a:latin typeface="Garamond" panose="02020404030301010803" pitchFamily="18" charset="0"/>
                        <a:ea typeface="Garamond" panose="02020404030301010803" pitchFamily="18" charset="0"/>
                        <a:cs typeface="Garamond" panose="02020404030301010803" pitchFamily="18" charset="0"/>
                      </a:endParaRPr>
                    </a:p>
                  </a:txBody>
                  <a:tcPr marL="92903" marR="92903" marT="92903" marB="92903"/>
                </a:tc>
                <a:extLst>
                  <a:ext uri="{0D108BD9-81ED-4DB2-BD59-A6C34878D82A}">
                    <a16:rowId xmlns:a16="http://schemas.microsoft.com/office/drawing/2014/main" val="26357451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58197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8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Critical Areas to Support Recovery 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7823742"/>
              </p:ext>
            </p:extLst>
          </p:nvPr>
        </p:nvGraphicFramePr>
        <p:xfrm>
          <a:off x="643467" y="1510497"/>
          <a:ext cx="10905067" cy="377913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34107">
                  <a:extLst>
                    <a:ext uri="{9D8B030D-6E8A-4147-A177-3AD203B41FA5}">
                      <a16:colId xmlns:a16="http://schemas.microsoft.com/office/drawing/2014/main" val="1350168223"/>
                    </a:ext>
                  </a:extLst>
                </a:gridCol>
                <a:gridCol w="8370960">
                  <a:extLst>
                    <a:ext uri="{9D8B030D-6E8A-4147-A177-3AD203B41FA5}">
                      <a16:colId xmlns:a16="http://schemas.microsoft.com/office/drawing/2014/main" val="855112587"/>
                    </a:ext>
                  </a:extLst>
                </a:gridCol>
              </a:tblGrid>
              <a:tr h="1789749"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Economic Recovery</a:t>
                      </a:r>
                      <a:endParaRPr lang="en-US" sz="1900">
                        <a:effectLst/>
                        <a:latin typeface="Garamond" panose="02020404030301010803" pitchFamily="18" charset="0"/>
                        <a:ea typeface="Garamond" panose="02020404030301010803" pitchFamily="18" charset="0"/>
                        <a:cs typeface="Garamond" panose="02020404030301010803" pitchFamily="18" charset="0"/>
                      </a:endParaRPr>
                    </a:p>
                  </a:txBody>
                  <a:tcPr marL="87153" marR="87153" marT="87153" marB="87153"/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-"/>
                      </a:pPr>
                      <a:r>
                        <a:rPr lang="en-US" sz="1900" u="none" strike="noStrike">
                          <a:effectLst/>
                        </a:rPr>
                        <a:t>Identify potential inhibitors to fostering stabilization post-disasters  </a:t>
                      </a: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-"/>
                      </a:pPr>
                      <a:r>
                        <a:rPr lang="en-US" sz="1900" u="none" strike="noStrike">
                          <a:effectLst/>
                        </a:rPr>
                        <a:t>Implement recovery strategies to facilitate robust problem-solving among economic recovery stakeholders</a:t>
                      </a: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-"/>
                      </a:pPr>
                      <a:r>
                        <a:rPr lang="en-US" sz="1900" u="none" strike="noStrike">
                          <a:effectLst/>
                        </a:rPr>
                        <a:t>Remove barriers to post-disaster economic resilience</a:t>
                      </a:r>
                      <a:endParaRPr lang="en-US" sz="1900" u="none" strike="noStrike">
                        <a:effectLst/>
                        <a:latin typeface="Garamond" panose="02020404030301010803" pitchFamily="18" charset="0"/>
                        <a:ea typeface="Garamond" panose="02020404030301010803" pitchFamily="18" charset="0"/>
                        <a:cs typeface="Garamond" panose="02020404030301010803" pitchFamily="18" charset="0"/>
                      </a:endParaRPr>
                    </a:p>
                  </a:txBody>
                  <a:tcPr marL="87153" marR="87153" marT="87153" marB="87153"/>
                </a:tc>
                <a:extLst>
                  <a:ext uri="{0D108BD9-81ED-4DB2-BD59-A6C34878D82A}">
                    <a16:rowId xmlns:a16="http://schemas.microsoft.com/office/drawing/2014/main" val="2521252234"/>
                  </a:ext>
                </a:extLst>
              </a:tr>
              <a:tr h="1989384"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Health and Social Services </a:t>
                      </a:r>
                      <a:endParaRPr lang="en-US" sz="1900">
                        <a:effectLst/>
                        <a:latin typeface="Garamond" panose="02020404030301010803" pitchFamily="18" charset="0"/>
                        <a:ea typeface="Garamond" panose="02020404030301010803" pitchFamily="18" charset="0"/>
                        <a:cs typeface="Garamond" panose="02020404030301010803" pitchFamily="18" charset="0"/>
                      </a:endParaRPr>
                    </a:p>
                  </a:txBody>
                  <a:tcPr marL="87153" marR="87153" marT="87153" marB="87153"/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-"/>
                      </a:pPr>
                      <a:r>
                        <a:rPr lang="en-US" sz="1900" u="none" strike="noStrike" dirty="0">
                          <a:effectLst/>
                        </a:rPr>
                        <a:t>Identify potential and actually affected populations, groups and key service provider partners in recovery and recovery planning efforts</a:t>
                      </a: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-"/>
                      </a:pPr>
                      <a:r>
                        <a:rPr lang="en-US" sz="1900" u="none" strike="noStrike" dirty="0">
                          <a:effectLst/>
                        </a:rPr>
                        <a:t>Monitor and continue to assess community health and social service needs</a:t>
                      </a: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-"/>
                      </a:pPr>
                      <a:r>
                        <a:rPr lang="en-US" sz="1900" u="none" strike="noStrike" dirty="0">
                          <a:effectLst/>
                        </a:rPr>
                        <a:t>Protect the health and safety of recovery workers during and post-disasters</a:t>
                      </a:r>
                      <a:endParaRPr lang="en-US" sz="1900" u="none" strike="noStrike" dirty="0">
                        <a:effectLst/>
                        <a:latin typeface="Garamond" panose="02020404030301010803" pitchFamily="18" charset="0"/>
                        <a:ea typeface="Garamond" panose="02020404030301010803" pitchFamily="18" charset="0"/>
                        <a:cs typeface="Garamond" panose="02020404030301010803" pitchFamily="18" charset="0"/>
                      </a:endParaRPr>
                    </a:p>
                  </a:txBody>
                  <a:tcPr marL="87153" marR="87153" marT="87153" marB="87153"/>
                </a:tc>
                <a:extLst>
                  <a:ext uri="{0D108BD9-81ED-4DB2-BD59-A6C34878D82A}">
                    <a16:rowId xmlns:a16="http://schemas.microsoft.com/office/drawing/2014/main" val="766901492"/>
                  </a:ext>
                </a:extLst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407990"/>
              </p:ext>
            </p:extLst>
          </p:nvPr>
        </p:nvGraphicFramePr>
        <p:xfrm>
          <a:off x="643466" y="5335930"/>
          <a:ext cx="10905067" cy="152207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28701">
                  <a:extLst>
                    <a:ext uri="{9D8B030D-6E8A-4147-A177-3AD203B41FA5}">
                      <a16:colId xmlns:a16="http://schemas.microsoft.com/office/drawing/2014/main" val="1217291495"/>
                    </a:ext>
                  </a:extLst>
                </a:gridCol>
                <a:gridCol w="8476366">
                  <a:extLst>
                    <a:ext uri="{9D8B030D-6E8A-4147-A177-3AD203B41FA5}">
                      <a16:colId xmlns:a16="http://schemas.microsoft.com/office/drawing/2014/main" val="3354482308"/>
                    </a:ext>
                  </a:extLst>
                </a:gridCol>
              </a:tblGrid>
              <a:tr h="1522071"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</a:rPr>
                        <a:t>Housing</a:t>
                      </a:r>
                      <a:endParaRPr lang="en-US" sz="1700" dirty="0">
                        <a:effectLst/>
                        <a:latin typeface="Garamond" panose="02020404030301010803" pitchFamily="18" charset="0"/>
                        <a:ea typeface="Garamond" panose="02020404030301010803" pitchFamily="18" charset="0"/>
                        <a:cs typeface="Garamond" panose="02020404030301010803" pitchFamily="18" charset="0"/>
                      </a:endParaRPr>
                    </a:p>
                  </a:txBody>
                  <a:tcPr marL="75514" marR="75514" marT="75514" marB="75514"/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-"/>
                      </a:pPr>
                      <a:r>
                        <a:rPr lang="en-US" sz="1700" u="none" strike="noStrike" dirty="0">
                          <a:effectLst/>
                        </a:rPr>
                        <a:t>Assess interim housing needs </a:t>
                      </a: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-"/>
                      </a:pPr>
                      <a:r>
                        <a:rPr lang="en-US" sz="1700" u="none" strike="noStrike" dirty="0">
                          <a:effectLst/>
                        </a:rPr>
                        <a:t>Assess and identify options for permanent housing during pre and post disaster recovery for tribal community members</a:t>
                      </a:r>
                      <a:endParaRPr lang="en-US" sz="1700" u="none" strike="noStrike" dirty="0">
                        <a:effectLst/>
                        <a:latin typeface="Garamond" panose="02020404030301010803" pitchFamily="18" charset="0"/>
                        <a:ea typeface="Garamond" panose="02020404030301010803" pitchFamily="18" charset="0"/>
                        <a:cs typeface="Garamond" panose="02020404030301010803" pitchFamily="18" charset="0"/>
                      </a:endParaRPr>
                    </a:p>
                  </a:txBody>
                  <a:tcPr marL="75514" marR="75514" marT="75514" marB="75514"/>
                </a:tc>
                <a:extLst>
                  <a:ext uri="{0D108BD9-81ED-4DB2-BD59-A6C34878D82A}">
                    <a16:rowId xmlns:a16="http://schemas.microsoft.com/office/drawing/2014/main" val="8828174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37497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Critical Areas to Support Recovery 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1742187"/>
              </p:ext>
            </p:extLst>
          </p:nvPr>
        </p:nvGraphicFramePr>
        <p:xfrm>
          <a:off x="643467" y="1824652"/>
          <a:ext cx="10905067" cy="302255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28701">
                  <a:extLst>
                    <a:ext uri="{9D8B030D-6E8A-4147-A177-3AD203B41FA5}">
                      <a16:colId xmlns:a16="http://schemas.microsoft.com/office/drawing/2014/main" val="3363846822"/>
                    </a:ext>
                  </a:extLst>
                </a:gridCol>
                <a:gridCol w="8476366">
                  <a:extLst>
                    <a:ext uri="{9D8B030D-6E8A-4147-A177-3AD203B41FA5}">
                      <a16:colId xmlns:a16="http://schemas.microsoft.com/office/drawing/2014/main" val="3926886978"/>
                    </a:ext>
                  </a:extLst>
                </a:gridCol>
              </a:tblGrid>
              <a:tr h="1365117"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</a:rPr>
                        <a:t>Infrastructure Systems</a:t>
                      </a:r>
                      <a:endParaRPr lang="en-US" sz="1700" dirty="0">
                        <a:effectLst/>
                        <a:latin typeface="Garamond" panose="02020404030301010803" pitchFamily="18" charset="0"/>
                        <a:ea typeface="Garamond" panose="02020404030301010803" pitchFamily="18" charset="0"/>
                        <a:cs typeface="Garamond" panose="02020404030301010803" pitchFamily="18" charset="0"/>
                      </a:endParaRPr>
                    </a:p>
                  </a:txBody>
                  <a:tcPr marL="75514" marR="75514" marT="75514" marB="75514"/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-"/>
                      </a:pPr>
                      <a:r>
                        <a:rPr lang="en-US" sz="1700" u="none" strike="noStrike" dirty="0">
                          <a:effectLst/>
                        </a:rPr>
                        <a:t>Support community engaged pre disaster recovery planning that includes tribal governments at the regional and system wide level</a:t>
                      </a: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-"/>
                      </a:pPr>
                      <a:r>
                        <a:rPr lang="en-US" sz="1700" u="none" strike="noStrike" dirty="0">
                          <a:effectLst/>
                        </a:rPr>
                        <a:t>Leverage resources available in the community and externally for tribal governments to support and build capacity </a:t>
                      </a:r>
                      <a:endParaRPr lang="en-US" sz="1700" u="none" strike="noStrike" dirty="0">
                        <a:effectLst/>
                        <a:latin typeface="Garamond" panose="02020404030301010803" pitchFamily="18" charset="0"/>
                        <a:ea typeface="Garamond" panose="02020404030301010803" pitchFamily="18" charset="0"/>
                        <a:cs typeface="Garamond" panose="02020404030301010803" pitchFamily="18" charset="0"/>
                      </a:endParaRPr>
                    </a:p>
                  </a:txBody>
                  <a:tcPr marL="75514" marR="75514" marT="75514" marB="75514"/>
                </a:tc>
                <a:extLst>
                  <a:ext uri="{0D108BD9-81ED-4DB2-BD59-A6C34878D82A}">
                    <a16:rowId xmlns:a16="http://schemas.microsoft.com/office/drawing/2014/main" val="2932076529"/>
                  </a:ext>
                </a:extLst>
              </a:tr>
              <a:tr h="1657438"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Environmental Stewardship</a:t>
                      </a:r>
                      <a:endParaRPr lang="en-US" sz="1700">
                        <a:effectLst/>
                        <a:latin typeface="Garamond" panose="02020404030301010803" pitchFamily="18" charset="0"/>
                        <a:ea typeface="Garamond" panose="02020404030301010803" pitchFamily="18" charset="0"/>
                        <a:cs typeface="Garamond" panose="02020404030301010803" pitchFamily="18" charset="0"/>
                      </a:endParaRPr>
                    </a:p>
                  </a:txBody>
                  <a:tcPr marL="75514" marR="75514" marT="75514" marB="75514"/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-"/>
                      </a:pPr>
                      <a:r>
                        <a:rPr lang="en-US" sz="1700" u="none" strike="noStrike" dirty="0">
                          <a:effectLst/>
                        </a:rPr>
                        <a:t>Facilitating direct experiences with nature and connecting/reconnecting identity in relation to nature</a:t>
                      </a: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-"/>
                      </a:pPr>
                      <a:r>
                        <a:rPr lang="en-US" sz="1700" u="none" strike="noStrike" dirty="0">
                          <a:effectLst/>
                        </a:rPr>
                        <a:t>Connect values, actions, and outcomes to environmental stewardship and ensure options for the  protection of environmental resources have been explored and implemented to the maximum extent possible</a:t>
                      </a:r>
                      <a:endParaRPr lang="en-US" sz="1700" u="none" strike="noStrike" dirty="0">
                        <a:effectLst/>
                        <a:latin typeface="Garamond" panose="02020404030301010803" pitchFamily="18" charset="0"/>
                        <a:ea typeface="Garamond" panose="02020404030301010803" pitchFamily="18" charset="0"/>
                        <a:cs typeface="Garamond" panose="02020404030301010803" pitchFamily="18" charset="0"/>
                      </a:endParaRPr>
                    </a:p>
                  </a:txBody>
                  <a:tcPr marL="75514" marR="75514" marT="75514" marB="75514"/>
                </a:tc>
                <a:extLst>
                  <a:ext uri="{0D108BD9-81ED-4DB2-BD59-A6C34878D82A}">
                    <a16:rowId xmlns:a16="http://schemas.microsoft.com/office/drawing/2014/main" val="18492149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30149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Pre-Disaster Planning Areas for Action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1371599" y="2318197"/>
            <a:ext cx="9724031" cy="36833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Identify ways to build upon existing plans and initiatives</a:t>
            </a:r>
          </a:p>
          <a:p>
            <a:pPr marL="342900" marR="0" lvl="0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Conduct a vulnerability analysis</a:t>
            </a:r>
          </a:p>
          <a:p>
            <a:pPr marL="342900" marR="0" lvl="0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Identify and assess recovery capacity</a:t>
            </a:r>
          </a:p>
          <a:p>
            <a:pPr marL="342900" marR="0" lvl="0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Establish recovery priority areas</a:t>
            </a:r>
          </a:p>
          <a:p>
            <a:pPr marL="342900" marR="0" lvl="0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Adopt recovery ordinances</a:t>
            </a:r>
          </a:p>
          <a:p>
            <a:pPr marL="342900" marR="0" lvl="0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Continual update of the Hazard/Mitigation Plans</a:t>
            </a:r>
          </a:p>
        </p:txBody>
      </p:sp>
    </p:spTree>
    <p:extLst>
      <p:ext uri="{BB962C8B-B14F-4D97-AF65-F5344CB8AC3E}">
        <p14:creationId xmlns:p14="http://schemas.microsoft.com/office/powerpoint/2010/main" val="35234460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626</Words>
  <Application>Microsoft Macintosh PowerPoint</Application>
  <PresentationFormat>Widescreen</PresentationFormat>
  <Paragraphs>59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Garamond</vt:lpstr>
      <vt:lpstr>Symbol</vt:lpstr>
      <vt:lpstr>Office Theme</vt:lpstr>
      <vt:lpstr>PowerPoint Presentation</vt:lpstr>
      <vt:lpstr>Center for Regional Change: Deliverables</vt:lpstr>
      <vt:lpstr>Five Core Areas to Support and Promote Recovery to Natural Disasters: Insights from Tribal Communities in the Clear Lake Region</vt:lpstr>
      <vt:lpstr>Overarching Goals of Report: </vt:lpstr>
      <vt:lpstr>Methodology </vt:lpstr>
      <vt:lpstr>PowerPoint Presentation</vt:lpstr>
      <vt:lpstr>PowerPoint Presentation</vt:lpstr>
      <vt:lpstr>Critical Areas to Support Recovery </vt:lpstr>
      <vt:lpstr>Critical Areas to Support Recovery </vt:lpstr>
      <vt:lpstr>Pre-Disaster Planning Areas for Action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Five Core Areas to Support and Promote Recovery to Natural Disasters: Insights from Tribal Communities in the Clear Lake Region</dc:title>
  <dc:creator>Anne</dc:creator>
  <cp:lastModifiedBy>Jonathan London</cp:lastModifiedBy>
  <cp:revision>16</cp:revision>
  <dcterms:created xsi:type="dcterms:W3CDTF">2021-03-31T02:10:42Z</dcterms:created>
  <dcterms:modified xsi:type="dcterms:W3CDTF">2021-04-01T15:43:21Z</dcterms:modified>
</cp:coreProperties>
</file>