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96E219-8AD4-459F-9190-8AC43EDF7C0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4B4B800-F08D-4892-BAE5-FDFE77368F9E}">
      <dgm:prSet/>
      <dgm:spPr/>
      <dgm:t>
        <a:bodyPr/>
        <a:lstStyle/>
        <a:p>
          <a:r>
            <a:rPr lang="en-US"/>
            <a:t>To offer to a broad audience an understanding of challenges to disaster recovery identified in the Clear Lake Region;</a:t>
          </a:r>
        </a:p>
      </dgm:t>
    </dgm:pt>
    <dgm:pt modelId="{C7795264-AD75-4D7C-88F6-246C34BF62E3}" type="parTrans" cxnId="{10B51251-68D1-412E-8232-175D4141D78B}">
      <dgm:prSet/>
      <dgm:spPr/>
      <dgm:t>
        <a:bodyPr/>
        <a:lstStyle/>
        <a:p>
          <a:endParaRPr lang="en-US"/>
        </a:p>
      </dgm:t>
    </dgm:pt>
    <dgm:pt modelId="{587A1732-E900-4BB4-BC75-091F3D951DA2}" type="sibTrans" cxnId="{10B51251-68D1-412E-8232-175D4141D78B}">
      <dgm:prSet/>
      <dgm:spPr/>
      <dgm:t>
        <a:bodyPr/>
        <a:lstStyle/>
        <a:p>
          <a:endParaRPr lang="en-US"/>
        </a:p>
      </dgm:t>
    </dgm:pt>
    <dgm:pt modelId="{EB945CB0-5408-44A7-86F9-223A13A3DDAD}">
      <dgm:prSet/>
      <dgm:spPr/>
      <dgm:t>
        <a:bodyPr/>
        <a:lstStyle/>
        <a:p>
          <a:r>
            <a:rPr lang="en-US"/>
            <a:t>To highlight 5 Recovery Core Areas for Tribal nations and communities as well as other stakeholders in the Clear Lake Region;</a:t>
          </a:r>
        </a:p>
      </dgm:t>
    </dgm:pt>
    <dgm:pt modelId="{E141FB41-ACBA-4504-93C1-AB10C665ECE8}" type="parTrans" cxnId="{957D0890-515A-426D-A366-DEF599934D29}">
      <dgm:prSet/>
      <dgm:spPr/>
      <dgm:t>
        <a:bodyPr/>
        <a:lstStyle/>
        <a:p>
          <a:endParaRPr lang="en-US"/>
        </a:p>
      </dgm:t>
    </dgm:pt>
    <dgm:pt modelId="{8CC9C0FC-411B-435C-83B0-B9C6F1BC82C1}" type="sibTrans" cxnId="{957D0890-515A-426D-A366-DEF599934D29}">
      <dgm:prSet/>
      <dgm:spPr/>
      <dgm:t>
        <a:bodyPr/>
        <a:lstStyle/>
        <a:p>
          <a:endParaRPr lang="en-US"/>
        </a:p>
      </dgm:t>
    </dgm:pt>
    <dgm:pt modelId="{B9E20163-80B6-4A8E-86C3-5C9DAF44920D}">
      <dgm:prSet/>
      <dgm:spPr/>
      <dgm:t>
        <a:bodyPr/>
        <a:lstStyle/>
        <a:p>
          <a:r>
            <a:rPr lang="en-US"/>
            <a:t>To provide a list of resources available from the University of California to address disasters and support community resilency. </a:t>
          </a:r>
        </a:p>
      </dgm:t>
    </dgm:pt>
    <dgm:pt modelId="{24D233E2-6926-4937-A605-1425C8E32460}" type="parTrans" cxnId="{C99B6983-2994-4B2A-A13C-2C56DACE274B}">
      <dgm:prSet/>
      <dgm:spPr/>
      <dgm:t>
        <a:bodyPr/>
        <a:lstStyle/>
        <a:p>
          <a:endParaRPr lang="en-US"/>
        </a:p>
      </dgm:t>
    </dgm:pt>
    <dgm:pt modelId="{F03B35D3-0891-4115-B104-AD18C8BE4AC8}" type="sibTrans" cxnId="{C99B6983-2994-4B2A-A13C-2C56DACE274B}">
      <dgm:prSet/>
      <dgm:spPr/>
      <dgm:t>
        <a:bodyPr/>
        <a:lstStyle/>
        <a:p>
          <a:endParaRPr lang="en-US"/>
        </a:p>
      </dgm:t>
    </dgm:pt>
    <dgm:pt modelId="{A00F8308-D927-8441-B798-B128D719A806}" type="pres">
      <dgm:prSet presAssocID="{1D96E219-8AD4-459F-9190-8AC43EDF7C0D}" presName="linear" presStyleCnt="0">
        <dgm:presLayoutVars>
          <dgm:animLvl val="lvl"/>
          <dgm:resizeHandles val="exact"/>
        </dgm:presLayoutVars>
      </dgm:prSet>
      <dgm:spPr/>
    </dgm:pt>
    <dgm:pt modelId="{31830676-3AD6-8C4A-BCDC-2934805E634B}" type="pres">
      <dgm:prSet presAssocID="{A4B4B800-F08D-4892-BAE5-FDFE77368F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FB59CDB-5D15-DC41-B88D-032154D74DBA}" type="pres">
      <dgm:prSet presAssocID="{587A1732-E900-4BB4-BC75-091F3D951DA2}" presName="spacer" presStyleCnt="0"/>
      <dgm:spPr/>
    </dgm:pt>
    <dgm:pt modelId="{6B456717-9C10-E64E-8C63-064680D43352}" type="pres">
      <dgm:prSet presAssocID="{EB945CB0-5408-44A7-86F9-223A13A3DDA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E827365-13B7-7B4A-899F-25C71AD19302}" type="pres">
      <dgm:prSet presAssocID="{8CC9C0FC-411B-435C-83B0-B9C6F1BC82C1}" presName="spacer" presStyleCnt="0"/>
      <dgm:spPr/>
    </dgm:pt>
    <dgm:pt modelId="{E05CCD0A-1CD9-B448-A9D8-65E52D190454}" type="pres">
      <dgm:prSet presAssocID="{B9E20163-80B6-4A8E-86C3-5C9DAF44920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6F09163-C8BF-0D45-924D-89E01405323F}" type="presOf" srcId="{A4B4B800-F08D-4892-BAE5-FDFE77368F9E}" destId="{31830676-3AD6-8C4A-BCDC-2934805E634B}" srcOrd="0" destOrd="0" presId="urn:microsoft.com/office/officeart/2005/8/layout/vList2"/>
    <dgm:cxn modelId="{816FAF6E-80E9-B744-9864-310CF923CB8C}" type="presOf" srcId="{EB945CB0-5408-44A7-86F9-223A13A3DDAD}" destId="{6B456717-9C10-E64E-8C63-064680D43352}" srcOrd="0" destOrd="0" presId="urn:microsoft.com/office/officeart/2005/8/layout/vList2"/>
    <dgm:cxn modelId="{10B51251-68D1-412E-8232-175D4141D78B}" srcId="{1D96E219-8AD4-459F-9190-8AC43EDF7C0D}" destId="{A4B4B800-F08D-4892-BAE5-FDFE77368F9E}" srcOrd="0" destOrd="0" parTransId="{C7795264-AD75-4D7C-88F6-246C34BF62E3}" sibTransId="{587A1732-E900-4BB4-BC75-091F3D951DA2}"/>
    <dgm:cxn modelId="{0442AF72-9CB5-1D49-BA82-B1CEE44BA609}" type="presOf" srcId="{1D96E219-8AD4-459F-9190-8AC43EDF7C0D}" destId="{A00F8308-D927-8441-B798-B128D719A806}" srcOrd="0" destOrd="0" presId="urn:microsoft.com/office/officeart/2005/8/layout/vList2"/>
    <dgm:cxn modelId="{C99B6983-2994-4B2A-A13C-2C56DACE274B}" srcId="{1D96E219-8AD4-459F-9190-8AC43EDF7C0D}" destId="{B9E20163-80B6-4A8E-86C3-5C9DAF44920D}" srcOrd="2" destOrd="0" parTransId="{24D233E2-6926-4937-A605-1425C8E32460}" sibTransId="{F03B35D3-0891-4115-B104-AD18C8BE4AC8}"/>
    <dgm:cxn modelId="{42B29D8C-8F59-B144-898D-832EF3969504}" type="presOf" srcId="{B9E20163-80B6-4A8E-86C3-5C9DAF44920D}" destId="{E05CCD0A-1CD9-B448-A9D8-65E52D190454}" srcOrd="0" destOrd="0" presId="urn:microsoft.com/office/officeart/2005/8/layout/vList2"/>
    <dgm:cxn modelId="{957D0890-515A-426D-A366-DEF599934D29}" srcId="{1D96E219-8AD4-459F-9190-8AC43EDF7C0D}" destId="{EB945CB0-5408-44A7-86F9-223A13A3DDAD}" srcOrd="1" destOrd="0" parTransId="{E141FB41-ACBA-4504-93C1-AB10C665ECE8}" sibTransId="{8CC9C0FC-411B-435C-83B0-B9C6F1BC82C1}"/>
    <dgm:cxn modelId="{5A25F8BE-B1C4-2940-96F6-4933EDA33280}" type="presParOf" srcId="{A00F8308-D927-8441-B798-B128D719A806}" destId="{31830676-3AD6-8C4A-BCDC-2934805E634B}" srcOrd="0" destOrd="0" presId="urn:microsoft.com/office/officeart/2005/8/layout/vList2"/>
    <dgm:cxn modelId="{18CB6899-72AD-B648-9094-E01DD5A6E419}" type="presParOf" srcId="{A00F8308-D927-8441-B798-B128D719A806}" destId="{6FB59CDB-5D15-DC41-B88D-032154D74DBA}" srcOrd="1" destOrd="0" presId="urn:microsoft.com/office/officeart/2005/8/layout/vList2"/>
    <dgm:cxn modelId="{8E84609B-B6D8-194B-B142-DB90FAD89EEF}" type="presParOf" srcId="{A00F8308-D927-8441-B798-B128D719A806}" destId="{6B456717-9C10-E64E-8C63-064680D43352}" srcOrd="2" destOrd="0" presId="urn:microsoft.com/office/officeart/2005/8/layout/vList2"/>
    <dgm:cxn modelId="{269C7554-487F-5E4C-8D4E-6E96C4DD4DF7}" type="presParOf" srcId="{A00F8308-D927-8441-B798-B128D719A806}" destId="{FE827365-13B7-7B4A-899F-25C71AD19302}" srcOrd="3" destOrd="0" presId="urn:microsoft.com/office/officeart/2005/8/layout/vList2"/>
    <dgm:cxn modelId="{183F4430-8641-6846-ACC1-1E57CB36C29E}" type="presParOf" srcId="{A00F8308-D927-8441-B798-B128D719A806}" destId="{E05CCD0A-1CD9-B448-A9D8-65E52D19045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F81F96-2A42-40B7-A79E-FC9406D1036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5AEE62-4FCA-4C9C-9AE2-2805B0FDAAB3}">
      <dgm:prSet/>
      <dgm:spPr/>
      <dgm:t>
        <a:bodyPr/>
        <a:lstStyle/>
        <a:p>
          <a:r>
            <a:rPr lang="en-US"/>
            <a:t>1) content analysis of the available  literature on the topic;</a:t>
          </a:r>
        </a:p>
      </dgm:t>
    </dgm:pt>
    <dgm:pt modelId="{F50C2F2F-50A5-4E22-A60D-9ADD2E74E756}" type="parTrans" cxnId="{1A12D8BB-A2F3-47D4-B9CF-83FD90824AF7}">
      <dgm:prSet/>
      <dgm:spPr/>
      <dgm:t>
        <a:bodyPr/>
        <a:lstStyle/>
        <a:p>
          <a:endParaRPr lang="en-US"/>
        </a:p>
      </dgm:t>
    </dgm:pt>
    <dgm:pt modelId="{5B278615-DC50-49EC-B33C-FE49784DF013}" type="sibTrans" cxnId="{1A12D8BB-A2F3-47D4-B9CF-83FD90824AF7}">
      <dgm:prSet/>
      <dgm:spPr/>
      <dgm:t>
        <a:bodyPr/>
        <a:lstStyle/>
        <a:p>
          <a:endParaRPr lang="en-US"/>
        </a:p>
      </dgm:t>
    </dgm:pt>
    <dgm:pt modelId="{0349DBE4-FFD4-4A77-B614-C5D2C0433191}">
      <dgm:prSet/>
      <dgm:spPr/>
      <dgm:t>
        <a:bodyPr/>
        <a:lstStyle/>
        <a:p>
          <a:r>
            <a:rPr lang="en-US"/>
            <a:t>2) stakeholder interviews with tribal government representatives, members of the Blue Ribbon Commission and other agencies that serve tribal nations in the Clear Lake Region</a:t>
          </a:r>
        </a:p>
      </dgm:t>
    </dgm:pt>
    <dgm:pt modelId="{123B6171-4C52-48DC-982C-867E2D81C567}" type="parTrans" cxnId="{1104210D-9B55-41B5-B01A-492D78CAFDC9}">
      <dgm:prSet/>
      <dgm:spPr/>
      <dgm:t>
        <a:bodyPr/>
        <a:lstStyle/>
        <a:p>
          <a:endParaRPr lang="en-US"/>
        </a:p>
      </dgm:t>
    </dgm:pt>
    <dgm:pt modelId="{AFF904DE-982F-4D06-B89D-1B7940D0C830}" type="sibTrans" cxnId="{1104210D-9B55-41B5-B01A-492D78CAFDC9}">
      <dgm:prSet/>
      <dgm:spPr/>
      <dgm:t>
        <a:bodyPr/>
        <a:lstStyle/>
        <a:p>
          <a:endParaRPr lang="en-US"/>
        </a:p>
      </dgm:t>
    </dgm:pt>
    <dgm:pt modelId="{C3850809-77D3-44B5-A114-6D2A65B1A553}">
      <dgm:prSet/>
      <dgm:spPr/>
      <dgm:t>
        <a:bodyPr/>
        <a:lstStyle/>
        <a:p>
          <a:r>
            <a:rPr lang="en-US"/>
            <a:t>3) quantitative and qualitative data analysis on the content analysis and interviews to identify 5 core recovery areas for tribal nations in responding to natural disasters in Lake County. </a:t>
          </a:r>
        </a:p>
      </dgm:t>
    </dgm:pt>
    <dgm:pt modelId="{63379BF1-12B1-4272-B5EF-14CBF0446416}" type="parTrans" cxnId="{11163302-1F18-478A-9B60-3C45A8F8B43F}">
      <dgm:prSet/>
      <dgm:spPr/>
      <dgm:t>
        <a:bodyPr/>
        <a:lstStyle/>
        <a:p>
          <a:endParaRPr lang="en-US"/>
        </a:p>
      </dgm:t>
    </dgm:pt>
    <dgm:pt modelId="{133414A7-B29C-40FC-9EEC-863089AD869E}" type="sibTrans" cxnId="{11163302-1F18-478A-9B60-3C45A8F8B43F}">
      <dgm:prSet/>
      <dgm:spPr/>
      <dgm:t>
        <a:bodyPr/>
        <a:lstStyle/>
        <a:p>
          <a:endParaRPr lang="en-US"/>
        </a:p>
      </dgm:t>
    </dgm:pt>
    <dgm:pt modelId="{A89E8EB4-DB68-1343-BCDB-E9A751D17AEE}" type="pres">
      <dgm:prSet presAssocID="{86F81F96-2A42-40B7-A79E-FC9406D1036F}" presName="vert0" presStyleCnt="0">
        <dgm:presLayoutVars>
          <dgm:dir/>
          <dgm:animOne val="branch"/>
          <dgm:animLvl val="lvl"/>
        </dgm:presLayoutVars>
      </dgm:prSet>
      <dgm:spPr/>
    </dgm:pt>
    <dgm:pt modelId="{FF2C10D3-7E1D-7A45-AEF6-074175804A60}" type="pres">
      <dgm:prSet presAssocID="{AE5AEE62-4FCA-4C9C-9AE2-2805B0FDAAB3}" presName="thickLine" presStyleLbl="alignNode1" presStyleIdx="0" presStyleCnt="3"/>
      <dgm:spPr/>
    </dgm:pt>
    <dgm:pt modelId="{B97E261F-3B7D-EC42-9F50-1D30FDDC3C9E}" type="pres">
      <dgm:prSet presAssocID="{AE5AEE62-4FCA-4C9C-9AE2-2805B0FDAAB3}" presName="horz1" presStyleCnt="0"/>
      <dgm:spPr/>
    </dgm:pt>
    <dgm:pt modelId="{BB0C9E76-1AF0-7C4A-965A-EB1B38BD25C2}" type="pres">
      <dgm:prSet presAssocID="{AE5AEE62-4FCA-4C9C-9AE2-2805B0FDAAB3}" presName="tx1" presStyleLbl="revTx" presStyleIdx="0" presStyleCnt="3"/>
      <dgm:spPr/>
    </dgm:pt>
    <dgm:pt modelId="{48E1F510-36D0-284B-9B67-D502701C2915}" type="pres">
      <dgm:prSet presAssocID="{AE5AEE62-4FCA-4C9C-9AE2-2805B0FDAAB3}" presName="vert1" presStyleCnt="0"/>
      <dgm:spPr/>
    </dgm:pt>
    <dgm:pt modelId="{4BA527E3-5B80-A946-A903-AD18DEF885C3}" type="pres">
      <dgm:prSet presAssocID="{0349DBE4-FFD4-4A77-B614-C5D2C0433191}" presName="thickLine" presStyleLbl="alignNode1" presStyleIdx="1" presStyleCnt="3"/>
      <dgm:spPr/>
    </dgm:pt>
    <dgm:pt modelId="{38AFFE75-4FA3-BE41-9830-0FB2923E9187}" type="pres">
      <dgm:prSet presAssocID="{0349DBE4-FFD4-4A77-B614-C5D2C0433191}" presName="horz1" presStyleCnt="0"/>
      <dgm:spPr/>
    </dgm:pt>
    <dgm:pt modelId="{0EA19DE7-D34A-B544-81C7-0F1A73F96C5F}" type="pres">
      <dgm:prSet presAssocID="{0349DBE4-FFD4-4A77-B614-C5D2C0433191}" presName="tx1" presStyleLbl="revTx" presStyleIdx="1" presStyleCnt="3"/>
      <dgm:spPr/>
    </dgm:pt>
    <dgm:pt modelId="{67383FC4-0870-D044-A922-5AC39A59D856}" type="pres">
      <dgm:prSet presAssocID="{0349DBE4-FFD4-4A77-B614-C5D2C0433191}" presName="vert1" presStyleCnt="0"/>
      <dgm:spPr/>
    </dgm:pt>
    <dgm:pt modelId="{984C8E5B-1E8E-F94E-B097-0979FD296720}" type="pres">
      <dgm:prSet presAssocID="{C3850809-77D3-44B5-A114-6D2A65B1A553}" presName="thickLine" presStyleLbl="alignNode1" presStyleIdx="2" presStyleCnt="3"/>
      <dgm:spPr/>
    </dgm:pt>
    <dgm:pt modelId="{B27DDAA2-81DE-DD4C-A859-EE3E6B303DBF}" type="pres">
      <dgm:prSet presAssocID="{C3850809-77D3-44B5-A114-6D2A65B1A553}" presName="horz1" presStyleCnt="0"/>
      <dgm:spPr/>
    </dgm:pt>
    <dgm:pt modelId="{81289DE4-C158-9749-BDBF-61E3C24259C7}" type="pres">
      <dgm:prSet presAssocID="{C3850809-77D3-44B5-A114-6D2A65B1A553}" presName="tx1" presStyleLbl="revTx" presStyleIdx="2" presStyleCnt="3"/>
      <dgm:spPr/>
    </dgm:pt>
    <dgm:pt modelId="{4BFC3078-335B-D940-A5A6-5647B331CA96}" type="pres">
      <dgm:prSet presAssocID="{C3850809-77D3-44B5-A114-6D2A65B1A553}" presName="vert1" presStyleCnt="0"/>
      <dgm:spPr/>
    </dgm:pt>
  </dgm:ptLst>
  <dgm:cxnLst>
    <dgm:cxn modelId="{11163302-1F18-478A-9B60-3C45A8F8B43F}" srcId="{86F81F96-2A42-40B7-A79E-FC9406D1036F}" destId="{C3850809-77D3-44B5-A114-6D2A65B1A553}" srcOrd="2" destOrd="0" parTransId="{63379BF1-12B1-4272-B5EF-14CBF0446416}" sibTransId="{133414A7-B29C-40FC-9EEC-863089AD869E}"/>
    <dgm:cxn modelId="{1104210D-9B55-41B5-B01A-492D78CAFDC9}" srcId="{86F81F96-2A42-40B7-A79E-FC9406D1036F}" destId="{0349DBE4-FFD4-4A77-B614-C5D2C0433191}" srcOrd="1" destOrd="0" parTransId="{123B6171-4C52-48DC-982C-867E2D81C567}" sibTransId="{AFF904DE-982F-4D06-B89D-1B7940D0C830}"/>
    <dgm:cxn modelId="{3151138F-F445-6940-ADAB-2BF122D1CADA}" type="presOf" srcId="{AE5AEE62-4FCA-4C9C-9AE2-2805B0FDAAB3}" destId="{BB0C9E76-1AF0-7C4A-965A-EB1B38BD25C2}" srcOrd="0" destOrd="0" presId="urn:microsoft.com/office/officeart/2008/layout/LinedList"/>
    <dgm:cxn modelId="{970EB99B-3D78-804C-B4AD-C48BD73B5D59}" type="presOf" srcId="{C3850809-77D3-44B5-A114-6D2A65B1A553}" destId="{81289DE4-C158-9749-BDBF-61E3C24259C7}" srcOrd="0" destOrd="0" presId="urn:microsoft.com/office/officeart/2008/layout/LinedList"/>
    <dgm:cxn modelId="{1A12D8BB-A2F3-47D4-B9CF-83FD90824AF7}" srcId="{86F81F96-2A42-40B7-A79E-FC9406D1036F}" destId="{AE5AEE62-4FCA-4C9C-9AE2-2805B0FDAAB3}" srcOrd="0" destOrd="0" parTransId="{F50C2F2F-50A5-4E22-A60D-9ADD2E74E756}" sibTransId="{5B278615-DC50-49EC-B33C-FE49784DF013}"/>
    <dgm:cxn modelId="{018FE6D7-128B-FB4C-9CF5-181E3816ED89}" type="presOf" srcId="{86F81F96-2A42-40B7-A79E-FC9406D1036F}" destId="{A89E8EB4-DB68-1343-BCDB-E9A751D17AEE}" srcOrd="0" destOrd="0" presId="urn:microsoft.com/office/officeart/2008/layout/LinedList"/>
    <dgm:cxn modelId="{49114CF8-7A11-0247-BA4C-E3662F0ACFEC}" type="presOf" srcId="{0349DBE4-FFD4-4A77-B614-C5D2C0433191}" destId="{0EA19DE7-D34A-B544-81C7-0F1A73F96C5F}" srcOrd="0" destOrd="0" presId="urn:microsoft.com/office/officeart/2008/layout/LinedList"/>
    <dgm:cxn modelId="{C5C60E5D-C05D-2E41-A096-7F0BD85FF2C9}" type="presParOf" srcId="{A89E8EB4-DB68-1343-BCDB-E9A751D17AEE}" destId="{FF2C10D3-7E1D-7A45-AEF6-074175804A60}" srcOrd="0" destOrd="0" presId="urn:microsoft.com/office/officeart/2008/layout/LinedList"/>
    <dgm:cxn modelId="{4DF3C713-1031-F74F-882E-CB39675C09B1}" type="presParOf" srcId="{A89E8EB4-DB68-1343-BCDB-E9A751D17AEE}" destId="{B97E261F-3B7D-EC42-9F50-1D30FDDC3C9E}" srcOrd="1" destOrd="0" presId="urn:microsoft.com/office/officeart/2008/layout/LinedList"/>
    <dgm:cxn modelId="{59E38CDF-787E-D14E-9004-4D277237E4B8}" type="presParOf" srcId="{B97E261F-3B7D-EC42-9F50-1D30FDDC3C9E}" destId="{BB0C9E76-1AF0-7C4A-965A-EB1B38BD25C2}" srcOrd="0" destOrd="0" presId="urn:microsoft.com/office/officeart/2008/layout/LinedList"/>
    <dgm:cxn modelId="{85AE8059-DEEF-E649-996D-576734AE5C8F}" type="presParOf" srcId="{B97E261F-3B7D-EC42-9F50-1D30FDDC3C9E}" destId="{48E1F510-36D0-284B-9B67-D502701C2915}" srcOrd="1" destOrd="0" presId="urn:microsoft.com/office/officeart/2008/layout/LinedList"/>
    <dgm:cxn modelId="{B19FE565-EC2F-FE4B-A937-2C46D7D15AF3}" type="presParOf" srcId="{A89E8EB4-DB68-1343-BCDB-E9A751D17AEE}" destId="{4BA527E3-5B80-A946-A903-AD18DEF885C3}" srcOrd="2" destOrd="0" presId="urn:microsoft.com/office/officeart/2008/layout/LinedList"/>
    <dgm:cxn modelId="{D4695770-58FE-CC41-8C2C-05179563DB73}" type="presParOf" srcId="{A89E8EB4-DB68-1343-BCDB-E9A751D17AEE}" destId="{38AFFE75-4FA3-BE41-9830-0FB2923E9187}" srcOrd="3" destOrd="0" presId="urn:microsoft.com/office/officeart/2008/layout/LinedList"/>
    <dgm:cxn modelId="{94216725-5AEC-6248-8B51-10013D2FE879}" type="presParOf" srcId="{38AFFE75-4FA3-BE41-9830-0FB2923E9187}" destId="{0EA19DE7-D34A-B544-81C7-0F1A73F96C5F}" srcOrd="0" destOrd="0" presId="urn:microsoft.com/office/officeart/2008/layout/LinedList"/>
    <dgm:cxn modelId="{88D30FBC-7457-1046-8667-0742B9C44D29}" type="presParOf" srcId="{38AFFE75-4FA3-BE41-9830-0FB2923E9187}" destId="{67383FC4-0870-D044-A922-5AC39A59D856}" srcOrd="1" destOrd="0" presId="urn:microsoft.com/office/officeart/2008/layout/LinedList"/>
    <dgm:cxn modelId="{FC5343A9-5F8E-1E42-A4BD-5011C5FCAF63}" type="presParOf" srcId="{A89E8EB4-DB68-1343-BCDB-E9A751D17AEE}" destId="{984C8E5B-1E8E-F94E-B097-0979FD296720}" srcOrd="4" destOrd="0" presId="urn:microsoft.com/office/officeart/2008/layout/LinedList"/>
    <dgm:cxn modelId="{C252EB07-6660-294B-9994-89E2E7F83576}" type="presParOf" srcId="{A89E8EB4-DB68-1343-BCDB-E9A751D17AEE}" destId="{B27DDAA2-81DE-DD4C-A859-EE3E6B303DBF}" srcOrd="5" destOrd="0" presId="urn:microsoft.com/office/officeart/2008/layout/LinedList"/>
    <dgm:cxn modelId="{55A5E518-2063-FC42-8AF0-426B267DC877}" type="presParOf" srcId="{B27DDAA2-81DE-DD4C-A859-EE3E6B303DBF}" destId="{81289DE4-C158-9749-BDBF-61E3C24259C7}" srcOrd="0" destOrd="0" presId="urn:microsoft.com/office/officeart/2008/layout/LinedList"/>
    <dgm:cxn modelId="{6E65A117-0D21-1545-B9F3-FB6CF1829917}" type="presParOf" srcId="{B27DDAA2-81DE-DD4C-A859-EE3E6B303DBF}" destId="{4BFC3078-335B-D940-A5A6-5647B331CA9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830676-3AD6-8C4A-BCDC-2934805E634B}">
      <dsp:nvSpPr>
        <dsp:cNvPr id="0" name=""/>
        <dsp:cNvSpPr/>
      </dsp:nvSpPr>
      <dsp:spPr>
        <a:xfrm>
          <a:off x="0" y="14691"/>
          <a:ext cx="6367912" cy="20697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To offer to a broad audience an understanding of challenges to disaster recovery identified in the Clear Lake Region;</a:t>
          </a:r>
        </a:p>
      </dsp:txBody>
      <dsp:txXfrm>
        <a:off x="101036" y="115727"/>
        <a:ext cx="6165840" cy="1867658"/>
      </dsp:txXfrm>
    </dsp:sp>
    <dsp:sp modelId="{6B456717-9C10-E64E-8C63-064680D43352}">
      <dsp:nvSpPr>
        <dsp:cNvPr id="0" name=""/>
        <dsp:cNvSpPr/>
      </dsp:nvSpPr>
      <dsp:spPr>
        <a:xfrm>
          <a:off x="0" y="2167941"/>
          <a:ext cx="6367912" cy="206973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To highlight 5 Recovery Core Areas for Tribal nations and communities as well as other stakeholders in the Clear Lake Region;</a:t>
          </a:r>
        </a:p>
      </dsp:txBody>
      <dsp:txXfrm>
        <a:off x="101036" y="2268977"/>
        <a:ext cx="6165840" cy="1867658"/>
      </dsp:txXfrm>
    </dsp:sp>
    <dsp:sp modelId="{E05CCD0A-1CD9-B448-A9D8-65E52D190454}">
      <dsp:nvSpPr>
        <dsp:cNvPr id="0" name=""/>
        <dsp:cNvSpPr/>
      </dsp:nvSpPr>
      <dsp:spPr>
        <a:xfrm>
          <a:off x="0" y="4321191"/>
          <a:ext cx="6367912" cy="206973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To provide a list of resources available from the University of California to address disasters and support community resilency. </a:t>
          </a:r>
        </a:p>
      </dsp:txBody>
      <dsp:txXfrm>
        <a:off x="101036" y="4422227"/>
        <a:ext cx="6165840" cy="18676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C10D3-7E1D-7A45-AEF6-074175804A60}">
      <dsp:nvSpPr>
        <dsp:cNvPr id="0" name=""/>
        <dsp:cNvSpPr/>
      </dsp:nvSpPr>
      <dsp:spPr>
        <a:xfrm>
          <a:off x="0" y="236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0C9E76-1AF0-7C4A-965A-EB1B38BD25C2}">
      <dsp:nvSpPr>
        <dsp:cNvPr id="0" name=""/>
        <dsp:cNvSpPr/>
      </dsp:nvSpPr>
      <dsp:spPr>
        <a:xfrm>
          <a:off x="0" y="2363"/>
          <a:ext cx="10515600" cy="1611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1) content analysis of the available  literature on the topic;</a:t>
          </a:r>
        </a:p>
      </dsp:txBody>
      <dsp:txXfrm>
        <a:off x="0" y="2363"/>
        <a:ext cx="10515600" cy="1611934"/>
      </dsp:txXfrm>
    </dsp:sp>
    <dsp:sp modelId="{4BA527E3-5B80-A946-A903-AD18DEF885C3}">
      <dsp:nvSpPr>
        <dsp:cNvPr id="0" name=""/>
        <dsp:cNvSpPr/>
      </dsp:nvSpPr>
      <dsp:spPr>
        <a:xfrm>
          <a:off x="0" y="16142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19DE7-D34A-B544-81C7-0F1A73F96C5F}">
      <dsp:nvSpPr>
        <dsp:cNvPr id="0" name=""/>
        <dsp:cNvSpPr/>
      </dsp:nvSpPr>
      <dsp:spPr>
        <a:xfrm>
          <a:off x="0" y="1614298"/>
          <a:ext cx="10515600" cy="1611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2) stakeholder interviews with tribal government representatives, members of the Blue Ribbon Commission and other agencies that serve tribal nations in the Clear Lake Region</a:t>
          </a:r>
        </a:p>
      </dsp:txBody>
      <dsp:txXfrm>
        <a:off x="0" y="1614298"/>
        <a:ext cx="10515600" cy="1611934"/>
      </dsp:txXfrm>
    </dsp:sp>
    <dsp:sp modelId="{984C8E5B-1E8E-F94E-B097-0979FD296720}">
      <dsp:nvSpPr>
        <dsp:cNvPr id="0" name=""/>
        <dsp:cNvSpPr/>
      </dsp:nvSpPr>
      <dsp:spPr>
        <a:xfrm>
          <a:off x="0" y="322623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89DE4-C158-9749-BDBF-61E3C24259C7}">
      <dsp:nvSpPr>
        <dsp:cNvPr id="0" name=""/>
        <dsp:cNvSpPr/>
      </dsp:nvSpPr>
      <dsp:spPr>
        <a:xfrm>
          <a:off x="0" y="3226233"/>
          <a:ext cx="10515600" cy="1611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3) quantitative and qualitative data analysis on the content analysis and interviews to identify 5 core recovery areas for tribal nations in responding to natural disasters in Lake County. </a:t>
          </a:r>
        </a:p>
      </dsp:txBody>
      <dsp:txXfrm>
        <a:off x="0" y="3226233"/>
        <a:ext cx="10515600" cy="1611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48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9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1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3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0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9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4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6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6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4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5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31031-6C35-4DFA-A472-18D2CF2B8AD9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8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B7A27C-21B6-2441-A10C-F18D640A0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111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4093CD-CFF4-9E41-A040-80F4759A09E6}"/>
              </a:ext>
            </a:extLst>
          </p:cNvPr>
          <p:cNvSpPr/>
          <p:nvPr/>
        </p:nvSpPr>
        <p:spPr>
          <a:xfrm>
            <a:off x="6096000" y="1793172"/>
            <a:ext cx="1112322" cy="35626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92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8F354C-308E-EF47-BCA3-104C814B2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/>
              <a:t>Center for Regional Change: Deliverables</a:t>
            </a:r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B063F9-BD64-1F4C-AED0-1DF6A0F42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431" y="2176271"/>
            <a:ext cx="9684136" cy="4681729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/>
              <a:t>Lake County region socio-demographic report (final draft presented to SES in April)</a:t>
            </a:r>
          </a:p>
          <a:p>
            <a:r>
              <a:rPr lang="en-US" dirty="0"/>
              <a:t>Tribal communities and natural disaster planning and recovery (presentation today; report draft presented to SES in April)</a:t>
            </a:r>
          </a:p>
          <a:p>
            <a:r>
              <a:rPr lang="en-US" dirty="0"/>
              <a:t>Regional Disaster Planning and Recovery issue brief and white paper (draft presented to SES in April)</a:t>
            </a:r>
          </a:p>
          <a:p>
            <a:r>
              <a:rPr lang="en-US" dirty="0"/>
              <a:t>Economic development issue briefs (presented to SES in April)</a:t>
            </a:r>
          </a:p>
          <a:p>
            <a:pPr lvl="1"/>
            <a:r>
              <a:rPr lang="en-US" sz="2800" dirty="0"/>
              <a:t>Environmental education </a:t>
            </a:r>
          </a:p>
          <a:p>
            <a:pPr lvl="1"/>
            <a:r>
              <a:rPr lang="en-US" sz="2800" dirty="0"/>
              <a:t>Youth and workforce development</a:t>
            </a:r>
          </a:p>
          <a:p>
            <a:pPr lvl="1"/>
            <a:r>
              <a:rPr lang="en-US" sz="2800" dirty="0"/>
              <a:t>Broadband development</a:t>
            </a:r>
          </a:p>
          <a:p>
            <a:pPr lvl="1"/>
            <a:r>
              <a:rPr lang="en-US" sz="2800" dirty="0"/>
              <a:t>Agricultural and natural resource tourism </a:t>
            </a:r>
          </a:p>
          <a:p>
            <a:r>
              <a:rPr lang="en-US" dirty="0"/>
              <a:t>All deliverables submitted by June 2021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319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9632" y="4518923"/>
            <a:ext cx="3394541" cy="1198705"/>
          </a:xfrm>
          <a:noFill/>
        </p:spPr>
        <p:txBody>
          <a:bodyPr>
            <a:normAutofit fontScale="92500"/>
          </a:bodyPr>
          <a:lstStyle/>
          <a:p>
            <a:r>
              <a:rPr lang="en-US" sz="1900" dirty="0">
                <a:solidFill>
                  <a:srgbClr val="080808"/>
                </a:solidFill>
              </a:rPr>
              <a:t>Anne Visser, PhD, UC Davis CRC</a:t>
            </a:r>
          </a:p>
          <a:p>
            <a:r>
              <a:rPr lang="en-US" sz="1900" dirty="0">
                <a:solidFill>
                  <a:srgbClr val="080808"/>
                </a:solidFill>
              </a:rPr>
              <a:t>Clare Cannon, PhD, UC Davis CRC</a:t>
            </a:r>
          </a:p>
          <a:p>
            <a:r>
              <a:rPr lang="en-US" sz="1900" dirty="0">
                <a:solidFill>
                  <a:srgbClr val="080808"/>
                </a:solidFill>
              </a:rPr>
              <a:t>Leslie </a:t>
            </a:r>
            <a:r>
              <a:rPr lang="en-US" sz="1900" dirty="0" err="1">
                <a:solidFill>
                  <a:srgbClr val="080808"/>
                </a:solidFill>
              </a:rPr>
              <a:t>Panyanouvong</a:t>
            </a:r>
            <a:r>
              <a:rPr lang="en-US" sz="1900" dirty="0">
                <a:solidFill>
                  <a:srgbClr val="080808"/>
                </a:solidFill>
              </a:rPr>
              <a:t>, UC Irvine</a:t>
            </a:r>
          </a:p>
          <a:p>
            <a:endParaRPr lang="en-US" sz="1900" dirty="0">
              <a:solidFill>
                <a:srgbClr val="08080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US" sz="2800" b="1">
                <a:solidFill>
                  <a:srgbClr val="080808"/>
                </a:solidFill>
              </a:rPr>
              <a:t>Five Core Areas to Support and Promote Recovery to Natural Disasters: Insights from Tribal Communities in the Clear Lake Region</a:t>
            </a:r>
            <a:endParaRPr lang="en-US" sz="2800">
              <a:solidFill>
                <a:srgbClr val="080808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67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07053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Overarching Goals of Report: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E9513C-CB8C-4817-B5EC-B6846C416F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961932"/>
              </p:ext>
            </p:extLst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796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760892-46C0-4614-A57D-AA76B5551A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36431"/>
          <a:ext cx="10515600" cy="4840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0102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23849" y="219075"/>
            <a:ext cx="11458575" cy="64865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525551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097691"/>
              </p:ext>
            </p:extLst>
          </p:nvPr>
        </p:nvGraphicFramePr>
        <p:xfrm>
          <a:off x="643467" y="762130"/>
          <a:ext cx="10905067" cy="53337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2460">
                  <a:extLst>
                    <a:ext uri="{9D8B030D-6E8A-4147-A177-3AD203B41FA5}">
                      <a16:colId xmlns:a16="http://schemas.microsoft.com/office/drawing/2014/main" val="1837724474"/>
                    </a:ext>
                  </a:extLst>
                </a:gridCol>
                <a:gridCol w="6652607">
                  <a:extLst>
                    <a:ext uri="{9D8B030D-6E8A-4147-A177-3AD203B41FA5}">
                      <a16:colId xmlns:a16="http://schemas.microsoft.com/office/drawing/2014/main" val="3966686217"/>
                    </a:ext>
                  </a:extLst>
                </a:gridCol>
              </a:tblGrid>
              <a:tr h="112678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Economic Recovery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Return economic and business activities to a healthy state while supporting the development of new business and employment opportunities that promote economic viability.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1505594653"/>
                  </a:ext>
                </a:extLst>
              </a:tr>
              <a:tr h="112678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Health Care and Social Services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Restore and improve health and social services capabilities and networks to promote the resilience, independence, health and well-being of residents.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785309769"/>
                  </a:ext>
                </a:extLst>
              </a:tr>
              <a:tr h="112678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Housing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Implement housing solutions that effectively support and contribute to sustainability, resilience, and affordability for the community as a whole.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2246781225"/>
                  </a:ext>
                </a:extLst>
              </a:tr>
              <a:tr h="82660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Infrastructure Systems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Stabilize critical infrastructure, minimize health and safety threats, and efficiently restore and revitalize systems and services.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2759161777"/>
                  </a:ext>
                </a:extLst>
              </a:tr>
              <a:tr h="112678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Environmental Stewardship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Protect natural and cultural resources through appropriate planning, mitigation, response, and recovery actions to preserve, conserve, rehabilitate, and restore them.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2635745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819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Critical Areas to Support Recovery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823742"/>
              </p:ext>
            </p:extLst>
          </p:nvPr>
        </p:nvGraphicFramePr>
        <p:xfrm>
          <a:off x="643467" y="1510497"/>
          <a:ext cx="10905067" cy="37791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4107">
                  <a:extLst>
                    <a:ext uri="{9D8B030D-6E8A-4147-A177-3AD203B41FA5}">
                      <a16:colId xmlns:a16="http://schemas.microsoft.com/office/drawing/2014/main" val="1350168223"/>
                    </a:ext>
                  </a:extLst>
                </a:gridCol>
                <a:gridCol w="8370960">
                  <a:extLst>
                    <a:ext uri="{9D8B030D-6E8A-4147-A177-3AD203B41FA5}">
                      <a16:colId xmlns:a16="http://schemas.microsoft.com/office/drawing/2014/main" val="855112587"/>
                    </a:ext>
                  </a:extLst>
                </a:gridCol>
              </a:tblGrid>
              <a:tr h="1789749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Economic Recovery</a:t>
                      </a:r>
                      <a:endParaRPr lang="en-US" sz="19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87153" marR="87153" marT="87153" marB="87153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>
                          <a:effectLst/>
                        </a:rPr>
                        <a:t>Identify potential inhibitors to fostering stabilization post-disasters 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>
                          <a:effectLst/>
                        </a:rPr>
                        <a:t>Implement recovery strategies to facilitate robust problem-solving among economic recovery stakeholders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>
                          <a:effectLst/>
                        </a:rPr>
                        <a:t>Remove barriers to post-disaster economic resilience</a:t>
                      </a:r>
                      <a:endParaRPr lang="en-US" sz="1900" u="none" strike="noStrike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87153" marR="87153" marT="87153" marB="87153"/>
                </a:tc>
                <a:extLst>
                  <a:ext uri="{0D108BD9-81ED-4DB2-BD59-A6C34878D82A}">
                    <a16:rowId xmlns:a16="http://schemas.microsoft.com/office/drawing/2014/main" val="2521252234"/>
                  </a:ext>
                </a:extLst>
              </a:tr>
              <a:tr h="1989384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Health and Social Services </a:t>
                      </a:r>
                      <a:endParaRPr lang="en-US" sz="19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87153" marR="87153" marT="87153" marB="87153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 dirty="0">
                          <a:effectLst/>
                        </a:rPr>
                        <a:t>Identify potential and actually affected populations, groups and key service provider partners in recovery and recovery planning efforts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 dirty="0">
                          <a:effectLst/>
                        </a:rPr>
                        <a:t>Monitor and continue to assess community health and social service needs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 dirty="0">
                          <a:effectLst/>
                        </a:rPr>
                        <a:t>Protect the health and safety of recovery workers during and post-disasters</a:t>
                      </a:r>
                      <a:endParaRPr lang="en-US" sz="1900" u="none" strike="noStrike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87153" marR="87153" marT="87153" marB="87153"/>
                </a:tc>
                <a:extLst>
                  <a:ext uri="{0D108BD9-81ED-4DB2-BD59-A6C34878D82A}">
                    <a16:rowId xmlns:a16="http://schemas.microsoft.com/office/drawing/2014/main" val="76690149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07990"/>
              </p:ext>
            </p:extLst>
          </p:nvPr>
        </p:nvGraphicFramePr>
        <p:xfrm>
          <a:off x="643466" y="5335930"/>
          <a:ext cx="10905067" cy="1522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8701">
                  <a:extLst>
                    <a:ext uri="{9D8B030D-6E8A-4147-A177-3AD203B41FA5}">
                      <a16:colId xmlns:a16="http://schemas.microsoft.com/office/drawing/2014/main" val="1217291495"/>
                    </a:ext>
                  </a:extLst>
                </a:gridCol>
                <a:gridCol w="8476366">
                  <a:extLst>
                    <a:ext uri="{9D8B030D-6E8A-4147-A177-3AD203B41FA5}">
                      <a16:colId xmlns:a16="http://schemas.microsoft.com/office/drawing/2014/main" val="3354482308"/>
                    </a:ext>
                  </a:extLst>
                </a:gridCol>
              </a:tblGrid>
              <a:tr h="1522071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Housing</a:t>
                      </a:r>
                      <a:endParaRPr lang="en-US" sz="1700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Assess interim housing needs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Assess and identify options for permanent housing during pre and post disaster recovery for tribal community members</a:t>
                      </a:r>
                      <a:endParaRPr lang="en-US" sz="1700" u="none" strike="noStrike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extLst>
                  <a:ext uri="{0D108BD9-81ED-4DB2-BD59-A6C34878D82A}">
                    <a16:rowId xmlns:a16="http://schemas.microsoft.com/office/drawing/2014/main" val="882817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749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Critical Areas to Support Recovery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742187"/>
              </p:ext>
            </p:extLst>
          </p:nvPr>
        </p:nvGraphicFramePr>
        <p:xfrm>
          <a:off x="643467" y="1824652"/>
          <a:ext cx="10905067" cy="3022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8701">
                  <a:extLst>
                    <a:ext uri="{9D8B030D-6E8A-4147-A177-3AD203B41FA5}">
                      <a16:colId xmlns:a16="http://schemas.microsoft.com/office/drawing/2014/main" val="3363846822"/>
                    </a:ext>
                  </a:extLst>
                </a:gridCol>
                <a:gridCol w="8476366">
                  <a:extLst>
                    <a:ext uri="{9D8B030D-6E8A-4147-A177-3AD203B41FA5}">
                      <a16:colId xmlns:a16="http://schemas.microsoft.com/office/drawing/2014/main" val="3926886978"/>
                    </a:ext>
                  </a:extLst>
                </a:gridCol>
              </a:tblGrid>
              <a:tr h="1365117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Infrastructure Systems</a:t>
                      </a:r>
                      <a:endParaRPr lang="en-US" sz="1700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Support community engaged pre disaster recovery planning that includes tribal governments at the regional and system wide level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Leverage resources available in the community and externally for tribal governments to support and build capacity </a:t>
                      </a:r>
                      <a:endParaRPr lang="en-US" sz="1700" u="none" strike="noStrike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extLst>
                  <a:ext uri="{0D108BD9-81ED-4DB2-BD59-A6C34878D82A}">
                    <a16:rowId xmlns:a16="http://schemas.microsoft.com/office/drawing/2014/main" val="2932076529"/>
                  </a:ext>
                </a:extLst>
              </a:tr>
              <a:tr h="165743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Environmental Stewardship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Facilitating direct experiences with nature and connecting/reconnecting identity in relation to nature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Connect values, actions, and outcomes to environmental stewardship and ensure options for the  protection of environmental resources have been explored and implemented to the maximum extent possible</a:t>
                      </a:r>
                      <a:endParaRPr lang="en-US" sz="1700" u="none" strike="noStrike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extLst>
                  <a:ext uri="{0D108BD9-81ED-4DB2-BD59-A6C34878D82A}">
                    <a16:rowId xmlns:a16="http://schemas.microsoft.com/office/drawing/2014/main" val="1849214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014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Pre-Disaster Planning Areas for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599" y="2318197"/>
            <a:ext cx="9724031" cy="3683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Identify ways to build upon existing plans and initiatives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Conduct a vulnerability analysis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Identify and assess recovery capacity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Establish recovery priority areas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Adopt recovery ordinances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Continual update of the Hazard/Mitigation Plans</a:t>
            </a:r>
          </a:p>
        </p:txBody>
      </p:sp>
    </p:spTree>
    <p:extLst>
      <p:ext uri="{BB962C8B-B14F-4D97-AF65-F5344CB8AC3E}">
        <p14:creationId xmlns:p14="http://schemas.microsoft.com/office/powerpoint/2010/main" val="3523446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618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Garamond</vt:lpstr>
      <vt:lpstr>Symbol</vt:lpstr>
      <vt:lpstr>Office Theme</vt:lpstr>
      <vt:lpstr>PowerPoint Presentation</vt:lpstr>
      <vt:lpstr>Center for Regional Change: Deliverables</vt:lpstr>
      <vt:lpstr>Five Core Areas to Support and Promote Recovery to Natural Disasters: Insights from Tribal Communities in the Clear Lake Region</vt:lpstr>
      <vt:lpstr>Overarching Goals of Report: </vt:lpstr>
      <vt:lpstr>Methodology </vt:lpstr>
      <vt:lpstr>PowerPoint Presentation</vt:lpstr>
      <vt:lpstr>PowerPoint Presentation</vt:lpstr>
      <vt:lpstr>Critical Areas to Support Recovery </vt:lpstr>
      <vt:lpstr>Critical Areas to Support Recovery </vt:lpstr>
      <vt:lpstr>Pre-Disaster Planning Areas for 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Core Areas to Support and Promote Recovery to Natural Disasters: Insights from Tribal Communities in the Clear Lake Region</dc:title>
  <dc:creator>Anne</dc:creator>
  <cp:lastModifiedBy>Sam Magill</cp:lastModifiedBy>
  <cp:revision>12</cp:revision>
  <dcterms:created xsi:type="dcterms:W3CDTF">2021-03-31T02:10:42Z</dcterms:created>
  <dcterms:modified xsi:type="dcterms:W3CDTF">2021-03-31T18:43:24Z</dcterms:modified>
</cp:coreProperties>
</file>